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5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6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80" r:id="rId2"/>
    <p:sldId id="272" r:id="rId3"/>
    <p:sldId id="304" r:id="rId4"/>
    <p:sldId id="283" r:id="rId5"/>
    <p:sldId id="281" r:id="rId6"/>
    <p:sldId id="306" r:id="rId7"/>
    <p:sldId id="311" r:id="rId8"/>
    <p:sldId id="312" r:id="rId9"/>
    <p:sldId id="315" r:id="rId10"/>
    <p:sldId id="321" r:id="rId11"/>
    <p:sldId id="320" r:id="rId12"/>
    <p:sldId id="278" r:id="rId13"/>
  </p:sldIdLst>
  <p:sldSz cx="12192000" cy="6858000"/>
  <p:notesSz cx="6858000" cy="9144000"/>
  <p:embeddedFontLst>
    <p:embeddedFont>
      <p:font typeface="ONE 모바일고딕 Title" panose="00000500000000000000" pitchFamily="2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에스코어 드림 4 Regular" panose="020B0503030302020204" pitchFamily="34" charset="-127"/>
      <p:regular r:id="rId18"/>
    </p:embeddedFont>
    <p:embeddedFont>
      <p:font typeface="에스코어 드림 5 Medium" panose="020B0503030302020204" pitchFamily="34" charset="-127"/>
      <p:regular r:id="rId19"/>
    </p:embeddedFont>
    <p:embeddedFont>
      <p:font typeface="에스코어 드림 6 Bold" panose="020B0703030302020204" pitchFamily="34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1DA4A4F0-13D2-404A-9947-43746DFC68A3}">
          <p14:sldIdLst>
            <p14:sldId id="280"/>
            <p14:sldId id="272"/>
            <p14:sldId id="304"/>
            <p14:sldId id="283"/>
            <p14:sldId id="281"/>
            <p14:sldId id="306"/>
            <p14:sldId id="311"/>
            <p14:sldId id="312"/>
          </p14:sldIdLst>
        </p14:section>
        <p14:section name="제목 없는 구역" id="{1F0F97A6-E875-4805-9131-854727B33D8D}">
          <p14:sldIdLst>
            <p14:sldId id="315"/>
            <p14:sldId id="321"/>
            <p14:sldId id="320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A8B3"/>
    <a:srgbClr val="5649B7"/>
    <a:srgbClr val="A39CD8"/>
    <a:srgbClr val="7F76C9"/>
    <a:srgbClr val="FFFFFF"/>
    <a:srgbClr val="CCC8EA"/>
    <a:srgbClr val="F6D2D9"/>
    <a:srgbClr val="FF5050"/>
    <a:srgbClr val="FAD2D8"/>
    <a:srgbClr val="F48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6" autoAdjust="0"/>
    <p:restoredTop sz="96242" autoAdjust="0"/>
  </p:normalViewPr>
  <p:slideViewPr>
    <p:cSldViewPr snapToGrid="0" showGuides="1">
      <p:cViewPr varScale="1">
        <p:scale>
          <a:sx n="78" d="100"/>
          <a:sy n="78" d="100"/>
        </p:scale>
        <p:origin x="80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6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pPr>
            <a:r>
              <a:rPr lang="ko-KR" altLang="en-US" sz="1600" b="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연도별 </a:t>
            </a:r>
            <a:r>
              <a:rPr lang="ko-KR" sz="1600" b="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출생아</a:t>
            </a:r>
            <a:r>
              <a:rPr lang="en-US" altLang="ko-KR" sz="1600" b="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sz="1600" b="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</a:t>
            </a:r>
            <a:r>
              <a:rPr lang="en-US" sz="1600" b="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</a:t>
            </a:r>
            <a:endParaRPr lang="ko-KR" sz="1600" b="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c:rich>
      </c:tx>
      <c:layout>
        <c:manualLayout>
          <c:xMode val="edge"/>
          <c:yMode val="edge"/>
          <c:x val="0.2609612930173149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출생아수</c:v>
                </c:pt>
              </c:strCache>
            </c:strRef>
          </c:tx>
          <c:spPr>
            <a:gradFill rotWithShape="1">
              <a:gsLst>
                <a:gs pos="100000">
                  <a:srgbClr val="DBBFD4"/>
                </a:gs>
                <a:gs pos="97000">
                  <a:srgbClr val="F48C9B"/>
                </a:gs>
                <a:gs pos="0">
                  <a:srgbClr val="FF3399"/>
                </a:gs>
                <a:gs pos="0">
                  <a:srgbClr val="F7A9B4"/>
                </a:gs>
              </a:gsLst>
              <a:lin ang="5400000" scaled="1"/>
            </a:gra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326.8</c:v>
                </c:pt>
                <c:pt idx="1">
                  <c:v>302.7</c:v>
                </c:pt>
                <c:pt idx="2">
                  <c:v>272.3</c:v>
                </c:pt>
                <c:pt idx="3">
                  <c:v>260.60000000000002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B0-4ACE-8E12-5A59679445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787910712"/>
        <c:axId val="787913272"/>
      </c:barChar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2895880"/>
        <c:axId val="1092896520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온라인쇼핑몰 </c:v>
                      </c:pt>
                    </c:strCache>
                  </c:strRef>
                </c:tx>
                <c:spPr>
                  <a:ln w="34925" cap="rnd">
                    <a:solidFill>
                      <a:schemeClr val="accent2"/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Sheet1!$C$2:$C$5</c15:sqref>
                        </c15:formulaRef>
                      </c:ext>
                    </c:extLst>
                    <c:numCache>
                      <c:formatCode>#,##0</c:formatCode>
                      <c:ptCount val="4"/>
                      <c:pt idx="0">
                        <c:v>3092</c:v>
                      </c:pt>
                      <c:pt idx="1">
                        <c:v>3512</c:v>
                      </c:pt>
                      <c:pt idx="2">
                        <c:v>4272</c:v>
                      </c:pt>
                      <c:pt idx="3">
                        <c:v>4563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56B0-4ACE-8E12-5A596794458A}"/>
                  </c:ext>
                </c:extLst>
              </c15:ser>
            </c15:filteredLineSeries>
          </c:ext>
        </c:extLst>
      </c:lineChart>
      <c:catAx>
        <c:axId val="787910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787913272"/>
        <c:crosses val="autoZero"/>
        <c:auto val="1"/>
        <c:lblAlgn val="ctr"/>
        <c:lblOffset val="100"/>
        <c:noMultiLvlLbl val="0"/>
      </c:catAx>
      <c:valAx>
        <c:axId val="787913272"/>
        <c:scaling>
          <c:orientation val="minMax"/>
          <c:min val="15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787910712"/>
        <c:crosses val="autoZero"/>
        <c:crossBetween val="between"/>
      </c:valAx>
      <c:valAx>
        <c:axId val="1092896520"/>
        <c:scaling>
          <c:orientation val="minMax"/>
          <c:min val="2000"/>
        </c:scaling>
        <c:delete val="1"/>
        <c:axPos val="r"/>
        <c:numFmt formatCode="#,##0" sourceLinked="1"/>
        <c:majorTickMark val="none"/>
        <c:minorTickMark val="none"/>
        <c:tickLblPos val="nextTo"/>
        <c:crossAx val="1092895880"/>
        <c:crosses val="max"/>
        <c:crossBetween val="between"/>
      </c:valAx>
      <c:catAx>
        <c:axId val="10928958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9289652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1">
          <a:solidFill>
            <a:schemeClr val="tx1"/>
          </a:solidFill>
          <a:latin typeface="ONE 모바일고딕 Title" panose="00000500000000000000" pitchFamily="2" charset="-127"/>
          <a:ea typeface="ONE 모바일고딕 Title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44450" cap="rnd">
              <a:solidFill>
                <a:srgbClr val="5649B7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3564</c:v>
                </c:pt>
                <c:pt idx="1">
                  <c:v>3153</c:v>
                </c:pt>
                <c:pt idx="2">
                  <c:v>3558</c:v>
                </c:pt>
                <c:pt idx="3">
                  <c:v>3980</c:v>
                </c:pt>
                <c:pt idx="4">
                  <c:v>3564</c:v>
                </c:pt>
                <c:pt idx="5">
                  <c:v>3391</c:v>
                </c:pt>
                <c:pt idx="6">
                  <c:v>3543</c:v>
                </c:pt>
                <c:pt idx="7">
                  <c:v>3548</c:v>
                </c:pt>
                <c:pt idx="8">
                  <c:v>3408</c:v>
                </c:pt>
                <c:pt idx="9">
                  <c:v>3502</c:v>
                </c:pt>
                <c:pt idx="10">
                  <c:v>3995</c:v>
                </c:pt>
                <c:pt idx="11">
                  <c:v>3554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69C-4C18-82B4-7524EC5E4D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69C-4C18-82B4-7524EC5E4DD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69C-4C18-82B4-7524EC5E4D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3045112"/>
        <c:axId val="583049592"/>
      </c:lineChart>
      <c:catAx>
        <c:axId val="583045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583049592"/>
        <c:crosses val="autoZero"/>
        <c:auto val="1"/>
        <c:lblAlgn val="ctr"/>
        <c:lblOffset val="100"/>
        <c:noMultiLvlLbl val="0"/>
      </c:catAx>
      <c:valAx>
        <c:axId val="583049592"/>
        <c:scaling>
          <c:orientation val="minMax"/>
          <c:min val="3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583045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에스코어 드림 5 Medium" panose="020B0503030302020204" pitchFamily="34" charset="-127"/>
          <a:ea typeface="에스코어 드림 5 Medium" panose="020B0503030302020204" pitchFamily="34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baseline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</a:t>
            </a:r>
            <a:r>
              <a:rPr 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도별 유아용품</a:t>
            </a:r>
            <a:r>
              <a:rPr lang="en-US" altLang="ko-KR" sz="1600" baseline="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600" baseline="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판매금액</a:t>
            </a:r>
            <a:endParaRPr 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c:rich>
      </c:tx>
      <c:layout>
        <c:manualLayout>
          <c:xMode val="edge"/>
          <c:yMode val="edge"/>
          <c:x val="0.22974641422569267"/>
          <c:y val="1.39347016588603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baseline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7025248907485321"/>
          <c:y val="0.12242568044821461"/>
          <c:w val="0.76322180964468123"/>
          <c:h val="0.76791288068411701"/>
        </c:manualLayout>
      </c:layout>
      <c:area3D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온라인쇼핑몰 </c:v>
                </c:pt>
              </c:strCache>
            </c:strRef>
          </c:tx>
          <c:spPr>
            <a:solidFill>
              <a:srgbClr val="F48C9B">
                <a:alpha val="38000"/>
              </a:srgbClr>
            </a:solidFill>
            <a:ln w="19050">
              <a:solidFill>
                <a:srgbClr val="F48C9B"/>
              </a:solidFill>
            </a:ln>
            <a:effectLst/>
            <a:sp3d contourW="19050">
              <a:contourClr>
                <a:srgbClr val="F48C9B"/>
              </a:contourClr>
            </a:sp3d>
          </c:spPr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#,##0</c:formatCode>
                <c:ptCount val="4"/>
                <c:pt idx="0">
                  <c:v>3092</c:v>
                </c:pt>
                <c:pt idx="1">
                  <c:v>3512</c:v>
                </c:pt>
                <c:pt idx="2">
                  <c:v>4272</c:v>
                </c:pt>
                <c:pt idx="3">
                  <c:v>4563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3F6-4B17-B0C9-BABCFC3C67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7910712"/>
        <c:axId val="787913272"/>
        <c:axId val="0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출생아수</c:v>
                      </c:pt>
                    </c:strCache>
                  </c:strRef>
                </c:tx>
                <c:spPr>
                  <a:solidFill>
                    <a:schemeClr val="accent1">
                      <a:alpha val="35000"/>
                    </a:schemeClr>
                  </a:solidFill>
                  <a:ln w="9525">
                    <a:solidFill>
                      <a:schemeClr val="accent1"/>
                    </a:solidFill>
                  </a:ln>
                  <a:effectLst/>
                  <a:sp3d contourW="9525">
                    <a:contourClr>
                      <a:schemeClr val="accent1"/>
                    </a:contourClr>
                  </a:sp3d>
                </c:spPr>
                <c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2018</c:v>
                      </c:pt>
                      <c:pt idx="1">
                        <c:v>2019</c:v>
                      </c:pt>
                      <c:pt idx="2">
                        <c:v>2020</c:v>
                      </c:pt>
                      <c:pt idx="3">
                        <c:v>2021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326.8</c:v>
                      </c:pt>
                      <c:pt idx="1">
                        <c:v>302.7</c:v>
                      </c:pt>
                      <c:pt idx="2">
                        <c:v>272.3</c:v>
                      </c:pt>
                      <c:pt idx="3">
                        <c:v>260.60000000000002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23F6-4B17-B0C9-BABCFC3C6709}"/>
                  </c:ext>
                </c:extLst>
              </c15:ser>
            </c15:filteredAreaSeries>
          </c:ext>
        </c:extLst>
      </c:area3DChart>
      <c:catAx>
        <c:axId val="7879107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>
            <a:solidFill>
              <a:schemeClr val="tx1">
                <a:lumMod val="5000"/>
                <a:lumOff val="9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787913272"/>
        <c:crosses val="autoZero"/>
        <c:auto val="1"/>
        <c:lblAlgn val="ctr"/>
        <c:lblOffset val="100"/>
        <c:noMultiLvlLbl val="0"/>
      </c:catAx>
      <c:valAx>
        <c:axId val="787913272"/>
        <c:scaling>
          <c:orientation val="minMax"/>
          <c:min val="3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#,##0" sourceLinked="1"/>
        <c:majorTickMark val="out"/>
        <c:minorTickMark val="none"/>
        <c:tickLblPos val="nextTo"/>
        <c:spPr>
          <a:noFill/>
          <a:ln w="9525">
            <a:solidFill>
              <a:schemeClr val="tx1">
                <a:lumMod val="5000"/>
                <a:lumOff val="9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7879107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ONE 모바일고딕 Title" panose="00000500000000000000" pitchFamily="2" charset="-127"/>
          <a:ea typeface="ONE 모바일고딕 Title" panose="00000500000000000000" pitchFamily="2" charset="-127"/>
        </a:defRPr>
      </a:pPr>
      <a:endParaRPr lang="ko-KR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불만 리뷰 분석</a:t>
            </a:r>
          </a:p>
        </c:rich>
      </c:tx>
      <c:layout>
        <c:manualLayout>
          <c:xMode val="edge"/>
          <c:yMode val="edge"/>
          <c:x val="0.32691695168786467"/>
          <c:y val="8.82126130325031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리뷰분석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E3C-4FA2-9A4D-F6F674CB66A8}"/>
              </c:ext>
            </c:extLst>
          </c:dPt>
          <c:dPt>
            <c:idx val="1"/>
            <c:bubble3D val="0"/>
            <c:explosion val="12"/>
            <c:spPr>
              <a:solidFill>
                <a:srgbClr val="7F76C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E3C-4FA2-9A4D-F6F674CB66A8}"/>
              </c:ext>
            </c:extLst>
          </c:dPt>
          <c:dPt>
            <c:idx val="2"/>
            <c:bubble3D val="0"/>
            <c:explosion val="12"/>
            <c:spPr>
              <a:solidFill>
                <a:srgbClr val="FF5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E3C-4FA2-9A4D-F6F674CB66A8}"/>
              </c:ext>
            </c:extLst>
          </c:dPt>
          <c:dPt>
            <c:idx val="3"/>
            <c:bubble3D val="0"/>
            <c:explosion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E3C-4FA2-9A4D-F6F674CB66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상품불만족</c:v>
                </c:pt>
                <c:pt idx="1">
                  <c:v>제조기한</c:v>
                </c:pt>
                <c:pt idx="2">
                  <c:v>배송</c:v>
                </c:pt>
                <c:pt idx="3">
                  <c:v>가격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0.69</c:v>
                </c:pt>
                <c:pt idx="1">
                  <c:v>0.02</c:v>
                </c:pt>
                <c:pt idx="2">
                  <c:v>0.18</c:v>
                </c:pt>
                <c:pt idx="3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E3C-4FA2-9A4D-F6F674CB66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53"/>
        <c:holeSize val="34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625194960693399"/>
          <c:y val="0.84637611860054607"/>
          <c:w val="0.66749586255708859"/>
          <c:h val="5.845006650321685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ONE 모바일고딕 Title" panose="00000500000000000000" pitchFamily="2" charset="-127"/>
          <a:ea typeface="ONE 모바일고딕 Title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901701953268453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8869438565526719"/>
          <c:y val="0.20868571555233828"/>
          <c:w val="0.76584704574622342"/>
          <c:h val="0.6530053632775462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분기별 판매수익</c:v>
                </c:pt>
              </c:strCache>
            </c:strRef>
          </c:tx>
          <c:spPr>
            <a:ln w="107950" cap="sq">
              <a:solidFill>
                <a:srgbClr val="F48C9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48C9B"/>
              </a:solidFill>
              <a:ln w="155575">
                <a:solidFill>
                  <a:srgbClr val="F48C9B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2019- 1분기</c:v>
                </c:pt>
                <c:pt idx="1">
                  <c:v>2019- 2분기</c:v>
                </c:pt>
                <c:pt idx="2">
                  <c:v>2019- 3분기</c:v>
                </c:pt>
                <c:pt idx="3">
                  <c:v>2019- 4분기</c:v>
                </c:pt>
                <c:pt idx="4">
                  <c:v>2020- 1분기</c:v>
                </c:pt>
                <c:pt idx="5">
                  <c:v>2020- 2분기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352</c:v>
                </c:pt>
                <c:pt idx="1">
                  <c:v>585</c:v>
                </c:pt>
                <c:pt idx="2">
                  <c:v>792</c:v>
                </c:pt>
                <c:pt idx="3">
                  <c:v>948</c:v>
                </c:pt>
                <c:pt idx="4">
                  <c:v>818</c:v>
                </c:pt>
                <c:pt idx="5">
                  <c:v>452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8E-4FE5-BCEF-58AC6F7081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1624248"/>
        <c:axId val="59982504"/>
      </c:lineChart>
      <c:catAx>
        <c:axId val="4716242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59982504"/>
        <c:crosses val="autoZero"/>
        <c:auto val="1"/>
        <c:lblAlgn val="ctr"/>
        <c:lblOffset val="100"/>
        <c:noMultiLvlLbl val="0"/>
      </c:catAx>
      <c:valAx>
        <c:axId val="59982504"/>
        <c:scaling>
          <c:orientation val="minMax"/>
          <c:min val="200"/>
        </c:scaling>
        <c:delete val="0"/>
        <c:axPos val="l"/>
        <c:majorGridlines>
          <c:spPr>
            <a:ln w="19050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471624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ONE 모바일고딕 Title" panose="00000500000000000000" pitchFamily="2" charset="-127"/>
          <a:ea typeface="ONE 모바일고딕 Title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baseline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pPr>
            <a:r>
              <a:rPr lang="en-US" sz="1600" b="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</a:t>
            </a:r>
            <a:r>
              <a:rPr lang="ko-KR" sz="1600" b="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년도 고객이탈 수</a:t>
            </a:r>
          </a:p>
        </c:rich>
      </c:tx>
      <c:layout>
        <c:manualLayout>
          <c:xMode val="edge"/>
          <c:yMode val="edge"/>
          <c:x val="0.20252174182000585"/>
          <c:y val="3.62550470847268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baseline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ck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고객이탈수</c:v>
                </c:pt>
              </c:strCache>
            </c:strRef>
          </c:tx>
          <c:spPr>
            <a:solidFill>
              <a:srgbClr val="F8B6BF">
                <a:alpha val="61000"/>
              </a:srgbClr>
            </a:solidFill>
            <a:ln w="38100">
              <a:solidFill>
                <a:srgbClr val="F48C9B"/>
              </a:solidFill>
            </a:ln>
            <a:effectLst/>
            <a:sp3d contourW="38100">
              <a:contourClr>
                <a:srgbClr val="F48C9B"/>
              </a:contourClr>
            </a:sp3d>
          </c:spPr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2880</c:v>
                </c:pt>
                <c:pt idx="2">
                  <c:v>14425</c:v>
                </c:pt>
                <c:pt idx="3">
                  <c:v>27981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4F-46B0-8AD5-12DD2DF781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6455288"/>
        <c:axId val="746454328"/>
        <c:axId val="0"/>
        <c:extLst>
          <c:ext xmlns:c15="http://schemas.microsoft.com/office/drawing/2012/chart" uri="{02D57815-91ED-43cb-92C2-25804820EDAC}">
            <c15:filteredArea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매출증가율 매출 증가율</c:v>
                      </c:pt>
                    </c:strCache>
                  </c:strRef>
                </c:tx>
                <c:spPr>
                  <a:solidFill>
                    <a:schemeClr val="accent1">
                      <a:alpha val="35000"/>
                    </a:schemeClr>
                  </a:solidFill>
                  <a:ln w="9525">
                    <a:solidFill>
                      <a:schemeClr val="accent1"/>
                    </a:solidFill>
                  </a:ln>
                  <a:effectLst/>
                  <a:sp3d contourW="9525">
                    <a:contourClr>
                      <a:schemeClr val="accent1"/>
                    </a:contourClr>
                  </a:sp3d>
                </c:spPr>
                <c:dPt>
                  <c:idx val="3"/>
                  <c:bubble3D val="0"/>
                  <c:extLst>
                    <c:ext xmlns:c16="http://schemas.microsoft.com/office/drawing/2014/chart" uri="{C3380CC4-5D6E-409C-BE32-E72D297353CC}">
                      <c16:uniqueId val="{00000002-A94F-46B0-8AD5-12DD2DF78179}"/>
                    </c:ext>
                  </c:extLst>
                </c:dPt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1분기</c:v>
                      </c:pt>
                      <c:pt idx="1">
                        <c:v>2분기</c:v>
                      </c:pt>
                      <c:pt idx="2">
                        <c:v>3분기</c:v>
                      </c:pt>
                      <c:pt idx="3">
                        <c:v>4분기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Sheet1!$B$2:$B$5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50</c:v>
                      </c:pt>
                      <c:pt idx="1">
                        <c:v>35</c:v>
                      </c:pt>
                      <c:pt idx="2">
                        <c:v>15</c:v>
                      </c:pt>
                      <c:pt idx="3">
                        <c:v>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A94F-46B0-8AD5-12DD2DF78179}"/>
                  </c:ext>
                </c:extLst>
              </c15:ser>
            </c15:filteredAreaSeries>
          </c:ext>
        </c:extLst>
      </c:area3DChart>
      <c:catAx>
        <c:axId val="74645528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>
            <a:solidFill>
              <a:schemeClr val="tx1">
                <a:lumMod val="5000"/>
                <a:lumOff val="9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746454328"/>
        <c:crosses val="autoZero"/>
        <c:auto val="1"/>
        <c:lblAlgn val="ctr"/>
        <c:lblOffset val="100"/>
        <c:noMultiLvlLbl val="0"/>
      </c:catAx>
      <c:valAx>
        <c:axId val="746454328"/>
        <c:scaling>
          <c:orientation val="minMax"/>
          <c:max val="3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solidFill>
              <a:schemeClr val="tx1">
                <a:lumMod val="5000"/>
                <a:lumOff val="9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7464552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5578049334801837"/>
          <c:y val="0.82246062508961959"/>
          <c:w val="0.28160723387030617"/>
          <c:h val="6.89267965475453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ONE 모바일고딕 Title" panose="00000500000000000000" pitchFamily="2" charset="-127"/>
          <a:ea typeface="ONE 모바일고딕 Title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cap="none" spc="50" baseline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pPr>
            <a:r>
              <a:rPr 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2020</a:t>
            </a:r>
            <a:r>
              <a:rPr 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년도 매출증가율</a:t>
            </a:r>
          </a:p>
        </c:rich>
      </c:tx>
      <c:layout>
        <c:manualLayout>
          <c:xMode val="edge"/>
          <c:yMode val="edge"/>
          <c:x val="0.19617397307764986"/>
          <c:y val="2.95053706404986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cap="none" spc="50" baseline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defRPr>
          </a:pPr>
          <a:endParaRPr lang="ko-KR"/>
        </a:p>
      </c:txPr>
    </c:title>
    <c:autoTitleDeleted val="0"/>
    <c:view3D>
      <c:rotX val="15"/>
      <c:rotY val="2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매출증가율</c:v>
                </c:pt>
              </c:strCache>
            </c:strRef>
          </c:tx>
          <c:spPr>
            <a:solidFill>
              <a:srgbClr val="7F76C9">
                <a:alpha val="50000"/>
              </a:srgbClr>
            </a:solidFill>
            <a:ln w="25400">
              <a:solidFill>
                <a:srgbClr val="5649B7"/>
              </a:solidFill>
            </a:ln>
            <a:effectLst/>
            <a:sp3d contourW="25400">
              <a:contourClr>
                <a:srgbClr val="5649B7"/>
              </a:contourClr>
            </a:sp3d>
          </c:spPr>
          <c:cat>
            <c:strRef>
              <c:f>Sheet1!$A$2:$A$5</c:f>
              <c:strCache>
                <c:ptCount val="4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  <c:pt idx="3">
                  <c:v>4분기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35</c:v>
                </c:pt>
                <c:pt idx="2">
                  <c:v>15</c:v>
                </c:pt>
                <c:pt idx="3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C1-48E3-8D2F-48773710E1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5566879"/>
        <c:axId val="845569791"/>
        <c:axId val="0"/>
      </c:area3DChart>
      <c:catAx>
        <c:axId val="84556687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>
            <a:solidFill>
              <a:schemeClr val="tx1">
                <a:lumMod val="5000"/>
                <a:lumOff val="9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845569791"/>
        <c:crosses val="autoZero"/>
        <c:auto val="1"/>
        <c:lblAlgn val="ctr"/>
        <c:lblOffset val="100"/>
        <c:noMultiLvlLbl val="0"/>
      </c:catAx>
      <c:valAx>
        <c:axId val="8455697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>
            <a:solidFill>
              <a:schemeClr val="tx1">
                <a:lumMod val="5000"/>
                <a:lumOff val="9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84556687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0.33287207940709529"/>
          <c:y val="0.81673764806033067"/>
          <c:w val="0.31157970542241187"/>
          <c:h val="6.6912560948914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defRPr>
          </a:pPr>
          <a:endParaRPr lang="ko-KR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ONE 모바일고딕 Title" panose="00000500000000000000" pitchFamily="2" charset="-127"/>
          <a:ea typeface="ONE 모바일고딕 Title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44450" cap="rnd">
              <a:solidFill>
                <a:srgbClr val="5649B7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3263</c:v>
                </c:pt>
                <c:pt idx="1">
                  <c:v>3150</c:v>
                </c:pt>
                <c:pt idx="2">
                  <c:v>3724</c:v>
                </c:pt>
                <c:pt idx="3">
                  <c:v>3839</c:v>
                </c:pt>
                <c:pt idx="4">
                  <c:v>4219</c:v>
                </c:pt>
                <c:pt idx="5">
                  <c:v>4303</c:v>
                </c:pt>
                <c:pt idx="6">
                  <c:v>4709</c:v>
                </c:pt>
                <c:pt idx="7">
                  <c:v>4936</c:v>
                </c:pt>
                <c:pt idx="8">
                  <c:v>5029</c:v>
                </c:pt>
                <c:pt idx="9">
                  <c:v>5422</c:v>
                </c:pt>
                <c:pt idx="10">
                  <c:v>5492</c:v>
                </c:pt>
                <c:pt idx="11">
                  <c:v>5914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A2-4BF4-AC31-F7D7DE4EDB2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A2-4BF4-AC31-F7D7DE4EDB2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  <c:pt idx="10">
                  <c:v>11월</c:v>
                </c:pt>
                <c:pt idx="11">
                  <c:v>12월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AA2-4BF4-AC31-F7D7DE4EDB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3045112"/>
        <c:axId val="583049592"/>
      </c:lineChart>
      <c:catAx>
        <c:axId val="583045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583049592"/>
        <c:crosses val="autoZero"/>
        <c:auto val="1"/>
        <c:lblAlgn val="ctr"/>
        <c:lblOffset val="100"/>
        <c:noMultiLvlLbl val="0"/>
      </c:catAx>
      <c:valAx>
        <c:axId val="583049592"/>
        <c:scaling>
          <c:orientation val="minMax"/>
          <c:min val="3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defRPr>
            </a:pPr>
            <a:endParaRPr lang="ko-KR"/>
          </a:p>
        </c:txPr>
        <c:crossAx val="583045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에스코어 드림 5 Medium" panose="020B0503030302020204" pitchFamily="34" charset="-127"/>
          <a:ea typeface="에스코어 드림 5 Medium" panose="020B0503030302020204" pitchFamily="34" charset="-127"/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 주문으로 접수까지의 소요시간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22747828556818428"/>
          <c:y val="0.16611888299039967"/>
          <c:w val="0.57480607992373267"/>
          <c:h val="0.73755368330144866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주문일과 접수일의 차이</c:v>
                </c:pt>
              </c:strCache>
            </c:strRef>
          </c:tx>
          <c:spPr>
            <a:solidFill>
              <a:srgbClr val="5649B7"/>
            </a:solidFill>
          </c:spPr>
          <c:explosion val="1"/>
          <c:dPt>
            <c:idx val="0"/>
            <c:bubble3D val="0"/>
            <c:spPr>
              <a:solidFill>
                <a:srgbClr val="A39CD8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48E-4219-B180-B46020DE598F}"/>
              </c:ext>
            </c:extLst>
          </c:dPt>
          <c:dPt>
            <c:idx val="1"/>
            <c:bubble3D val="0"/>
            <c:spPr>
              <a:solidFill>
                <a:srgbClr val="F7A8B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48E-4219-B180-B46020DE598F}"/>
              </c:ext>
            </c:extLst>
          </c:dPt>
          <c:dLbls>
            <c:dLbl>
              <c:idx val="0"/>
              <c:layout>
                <c:manualLayout>
                  <c:x val="0.18155217146661662"/>
                  <c:y val="3.05515946068015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400" b="0" i="0" u="none" strike="noStrike" kern="1200" baseline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defRPr>
                    </a:pPr>
                    <a:r>
                      <a:rPr lang="ko-KR" altLang="en-US" sz="1400" baseline="0" dirty="0"/>
                      <a:t>당일 접수
</a:t>
                    </a:r>
                    <a:fld id="{061B978E-6410-4E53-825E-45E395BE46D8}" type="PERCENTAGE">
                      <a:rPr lang="en-US" altLang="ko-KR" sz="1400" baseline="0"/>
                      <a:pPr>
                        <a:defRPr sz="140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defRPr>
                      </a:pPr>
                      <a:t>[백분율]</a:t>
                    </a:fld>
                    <a:endParaRPr lang="ko-KR" altLang="en-US" sz="1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chemeClr val="tx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48E-4219-B180-B46020DE598F}"/>
                </c:ext>
              </c:extLst>
            </c:dLbl>
            <c:dLbl>
              <c:idx val="1"/>
              <c:layout>
                <c:manualLayout>
                  <c:x val="-6.1013551848998836E-2"/>
                  <c:y val="-6.8741087865303585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600" b="1" i="0" u="none" strike="noStrike" kern="1200" baseline="0">
                        <a:solidFill>
                          <a:schemeClr val="tx1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  <a:cs typeface="+mn-cs"/>
                      </a:defRPr>
                    </a:pPr>
                    <a:r>
                      <a:rPr lang="en-US" altLang="ko-KR" sz="1600" b="1" baseline="0" dirty="0"/>
                      <a:t>1</a:t>
                    </a:r>
                    <a:r>
                      <a:rPr lang="ko-KR" altLang="en-US" sz="1600" b="1" baseline="0" dirty="0"/>
                      <a:t>일 이상 소요
</a:t>
                    </a:r>
                    <a:fld id="{86C7C0A0-5EA8-4CC9-BDE4-6CF24F0FA698}" type="PERCENTAGE">
                      <a:rPr lang="en-US" altLang="ko-KR" sz="1600" b="1" baseline="0" dirty="0"/>
                      <a:pPr>
                        <a:defRPr sz="1600" b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defRPr>
                      </a:pPr>
                      <a:t>[백분율]</a:t>
                    </a:fld>
                    <a:endParaRPr lang="ko-KR" altLang="en-US" sz="1600" b="1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31729165499791068"/>
                      <c:h val="0.345847358700378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048E-4219-B180-B46020DE598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당일 접수</c:v>
                </c:pt>
                <c:pt idx="1">
                  <c:v>접수까지 1일 이상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99749</c:v>
                </c:pt>
                <c:pt idx="1">
                  <c:v>96389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8E-4219-B180-B46020DE59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3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ONE 모바일고딕 Title" panose="00000500000000000000" pitchFamily="2" charset="-127"/>
          <a:ea typeface="ONE 모바일고딕 Title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+mn-cs"/>
              </a:defRPr>
            </a:pP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출고 후 배송완료일까지의 소요시간</a:t>
            </a:r>
          </a:p>
        </c:rich>
      </c:tx>
      <c:layout>
        <c:manualLayout>
          <c:xMode val="edge"/>
          <c:yMode val="edge"/>
          <c:x val="0.17712317681844261"/>
          <c:y val="7.256763595439179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배송시작일과 배송완료일의 차이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BAB-4997-A527-517F844AEC8D}"/>
              </c:ext>
            </c:extLst>
          </c:dPt>
          <c:dPt>
            <c:idx val="1"/>
            <c:bubble3D val="0"/>
            <c:explosion val="4"/>
            <c:spPr>
              <a:solidFill>
                <a:srgbClr val="F8B6B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AB-4997-A527-517F844AEC8D}"/>
              </c:ext>
            </c:extLst>
          </c:dPt>
          <c:dPt>
            <c:idx val="2"/>
            <c:bubble3D val="0"/>
            <c:explosion val="4"/>
            <c:spPr>
              <a:solidFill>
                <a:srgbClr val="A39CD8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BAB-4997-A527-517F844AEC8D}"/>
              </c:ext>
            </c:extLst>
          </c:dPt>
          <c:dLbls>
            <c:dLbl>
              <c:idx val="0"/>
              <c:layout>
                <c:manualLayout>
                  <c:x val="-1.8796569628671755E-3"/>
                  <c:y val="-2.8535404847838033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073720059884957"/>
                      <c:h val="0.2763781440052143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BAB-4997-A527-517F844AEC8D}"/>
                </c:ext>
              </c:extLst>
            </c:dLbl>
            <c:dLbl>
              <c:idx val="1"/>
              <c:layout>
                <c:manualLayout>
                  <c:x val="-3.4345079068361034E-3"/>
                  <c:y val="2.8875618858277455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BAB-4997-A527-517F844AEC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에스코어 드림 6 Bold" panose="020B0703030302020204" pitchFamily="34" charset="-127"/>
                    <a:ea typeface="에스코어 드림 6 Bold" panose="020B0703030302020204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Sheet1!$A$2:$A$4</c:f>
              <c:strCache>
                <c:ptCount val="3"/>
                <c:pt idx="0">
                  <c:v>2일</c:v>
                </c:pt>
                <c:pt idx="1">
                  <c:v>3일</c:v>
                </c:pt>
                <c:pt idx="2">
                  <c:v>4일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0.69920000000000004</c:v>
                </c:pt>
                <c:pt idx="1">
                  <c:v>0.23100000000000001</c:v>
                </c:pt>
                <c:pt idx="2">
                  <c:v>6.9699999999999998E-2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BAB-4997-A527-517F844AEC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34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  <a:latin typeface="ONE 모바일고딕 Title" panose="00000500000000000000" pitchFamily="2" charset="-127"/>
          <a:ea typeface="ONE 모바일고딕 Title" panose="00000500000000000000" pitchFamily="2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5000"/>
            <a:lumOff val="95000"/>
          </a:schemeClr>
        </a:solidFill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35000"/>
        </a:schemeClr>
      </a:solidFill>
      <a:ln w="9525">
        <a:solidFill>
          <a:schemeClr val="phClr"/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35000"/>
        </a:schemeClr>
      </a:solidFill>
      <a:ln w="9525"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  <a:ln>
        <a:solidFill>
          <a:schemeClr val="phClr">
            <a:lumMod val="7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5000"/>
            <a:lumOff val="9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5000"/>
            <a:lumOff val="95000"/>
          </a:schemeClr>
        </a:solidFill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35000"/>
        </a:schemeClr>
      </a:solidFill>
      <a:ln w="9525">
        <a:solidFill>
          <a:schemeClr val="phClr"/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35000"/>
        </a:schemeClr>
      </a:solidFill>
      <a:ln w="9525"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  <a:ln>
        <a:solidFill>
          <a:schemeClr val="phClr">
            <a:lumMod val="7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5000"/>
            <a:lumOff val="9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12">
  <cs:axisTitle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5000"/>
            <a:lumOff val="95000"/>
          </a:schemeClr>
        </a:solidFill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35000"/>
        </a:schemeClr>
      </a:solidFill>
      <a:ln w="9525">
        <a:solidFill>
          <a:schemeClr val="phClr"/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35000"/>
        </a:schemeClr>
      </a:solidFill>
      <a:ln w="9525">
        <a:solidFill>
          <a:schemeClr val="phClr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  <a:ln>
        <a:solidFill>
          <a:schemeClr val="phClr">
            <a:lumMod val="7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0" kern="1200" cap="none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50000"/>
        <a:lumOff val="50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tx1">
            <a:lumMod val="5000"/>
            <a:lumOff val="95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0.7485</cdr:x>
      <cdr:y>0.16881</cdr:y>
    </cdr:from>
    <cdr:to>
      <cdr:x>1</cdr:x>
      <cdr:y>0.25994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AF602C9D-91F4-6DAC-6F84-CE88499C6505}"/>
            </a:ext>
          </a:extLst>
        </cdr:cNvPr>
        <cdr:cNvSpPr txBox="1"/>
      </cdr:nvSpPr>
      <cdr:spPr>
        <a:xfrm xmlns:a="http://schemas.openxmlformats.org/drawingml/2006/main">
          <a:off x="2593514" y="615427"/>
          <a:ext cx="871427" cy="33222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400" b="0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4,565</a:t>
          </a:r>
          <a:r>
            <a:rPr lang="ko-KR" altLang="en-US" sz="1400" b="0" dirty="0">
              <a:solidFill>
                <a:srgbClr val="FF0000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0.12429</cdr:x>
      <cdr:y>0.60263</cdr:y>
    </cdr:from>
    <cdr:to>
      <cdr:x>0.40058</cdr:x>
      <cdr:y>0.73075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5A3946CA-19D3-FA0C-9233-B377B31468EA}"/>
            </a:ext>
          </a:extLst>
        </cdr:cNvPr>
        <cdr:cNvSpPr txBox="1"/>
      </cdr:nvSpPr>
      <cdr:spPr>
        <a:xfrm xmlns:a="http://schemas.openxmlformats.org/drawingml/2006/main">
          <a:off x="430647" y="2196926"/>
          <a:ext cx="957329" cy="467071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altLang="ko-KR" sz="1400" b="0" dirty="0"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3,150</a:t>
          </a:r>
          <a:r>
            <a:rPr lang="ko-KR" altLang="en-US" sz="1400" b="0" dirty="0"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억</a:t>
          </a:r>
        </a:p>
      </cdr:txBody>
    </cdr:sp>
  </cdr:relSizeAnchor>
  <cdr:relSizeAnchor xmlns:cdr="http://schemas.openxmlformats.org/drawingml/2006/chartDrawing">
    <cdr:from>
      <cdr:x>0.26453</cdr:x>
      <cdr:y>0.54241</cdr:y>
    </cdr:from>
    <cdr:to>
      <cdr:x>0.80292</cdr:x>
      <cdr:y>0.7388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8BB5F5C1-58CF-2640-8179-EDC8601B1162}"/>
            </a:ext>
          </a:extLst>
        </cdr:cNvPr>
        <cdr:cNvSpPr txBox="1"/>
      </cdr:nvSpPr>
      <cdr:spPr>
        <a:xfrm xmlns:a="http://schemas.openxmlformats.org/drawingml/2006/main">
          <a:off x="916583" y="1977388"/>
          <a:ext cx="1865490" cy="71595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altLang="ko-KR" sz="1600" b="0" dirty="0">
              <a:solidFill>
                <a:schemeClr val="tx1">
                  <a:lumMod val="95000"/>
                  <a:lumOff val="5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1,415</a:t>
          </a:r>
          <a:r>
            <a:rPr lang="ko-KR" altLang="en-US" sz="1600" b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억원</a:t>
          </a:r>
          <a:r>
            <a:rPr lang="en-US" altLang="ko-KR" sz="1600" b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 </a:t>
          </a:r>
        </a:p>
        <a:p xmlns:a="http://schemas.openxmlformats.org/drawingml/2006/main">
          <a:pPr algn="r"/>
          <a:r>
            <a:rPr lang="ko-KR" altLang="en-US" sz="1600" b="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rPr>
            <a:t>상승</a:t>
          </a:r>
        </a:p>
      </cdr:txBody>
    </cdr:sp>
  </cdr:relSizeAnchor>
  <cdr:relSizeAnchor xmlns:cdr="http://schemas.openxmlformats.org/drawingml/2006/chartDrawing">
    <cdr:from>
      <cdr:x>0.74921</cdr:x>
      <cdr:y>0.35319</cdr:y>
    </cdr:from>
    <cdr:to>
      <cdr:x>0.88762</cdr:x>
      <cdr:y>0.73453</cdr:y>
    </cdr:to>
    <cdr:sp macro="" textlink="">
      <cdr:nvSpPr>
        <cdr:cNvPr id="6" name="화살표: 아래쪽 5">
          <a:extLst xmlns:a="http://schemas.openxmlformats.org/drawingml/2006/main">
            <a:ext uri="{FF2B5EF4-FFF2-40B4-BE49-F238E27FC236}">
              <a16:creationId xmlns:a16="http://schemas.microsoft.com/office/drawing/2014/main" id="{15EFC137-6E43-EB6A-4E06-85FD9F6572B6}"/>
            </a:ext>
          </a:extLst>
        </cdr:cNvPr>
        <cdr:cNvSpPr/>
      </cdr:nvSpPr>
      <cdr:spPr>
        <a:xfrm xmlns:a="http://schemas.openxmlformats.org/drawingml/2006/main" rot="10800000">
          <a:off x="2605265" y="1116700"/>
          <a:ext cx="481294" cy="1205702"/>
        </a:xfrm>
        <a:prstGeom xmlns:a="http://schemas.openxmlformats.org/drawingml/2006/main" prst="downArrow">
          <a:avLst>
            <a:gd name="adj1" fmla="val 42117"/>
            <a:gd name="adj2" fmla="val 62666"/>
          </a:avLst>
        </a:prstGeom>
        <a:solidFill xmlns:a="http://schemas.openxmlformats.org/drawingml/2006/main">
          <a:srgbClr val="FF0000"/>
        </a:solidFill>
        <a:ln xmlns:a="http://schemas.openxmlformats.org/drawingml/2006/main">
          <a:noFill/>
        </a:ln>
        <a:effectLst xmlns:a="http://schemas.openxmlformats.org/drawingml/2006/main">
          <a:outerShdw blurRad="63500" sx="102000" sy="102000" algn="ctr" rotWithShape="0">
            <a:prstClr val="black">
              <a:alpha val="20000"/>
            </a:prstClr>
          </a:outerShdw>
        </a:effectLst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 dirty="0">
            <a:latin typeface="에스코어 드림 6 Bold" panose="020B0703030302020204" pitchFamily="34" charset="-127"/>
            <a:ea typeface="에스코어 드림 6 Bold" panose="020B0703030302020204" pitchFamily="34" charset="-127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0C6AC160-219F-4E26-9D89-E4A0E677DA98}" type="datetimeFigureOut">
              <a:rPr lang="ko-KR" altLang="en-US" smtClean="0"/>
              <a:pPr/>
              <a:t>2023-01-23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04D9DCA0-93A4-479D-B601-DA568CBE780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65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6 Bold" panose="020B0703030302020204" pitchFamily="34" charset="-127"/>
        <a:ea typeface="에스코어 드림 6 Bold" panose="020B07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9DCA0-93A4-479D-B601-DA568CBE780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33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9DCA0-93A4-479D-B601-DA568CBE780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938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9DCA0-93A4-479D-B601-DA568CBE780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000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9DCA0-93A4-479D-B601-DA568CBE780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065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9DCA0-93A4-479D-B601-DA568CBE780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60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9DCA0-93A4-479D-B601-DA568CBE780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203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9DCA0-93A4-479D-B601-DA568CBE780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18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7BF4C-88D7-862F-F0A9-85845B4F4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0EA824-6BA6-55A7-243A-17AFE18D6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64FF8B-0BDD-7383-6F2B-ED7449C1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3E5-AC30-4B1F-8050-78FAC6DFA07C}" type="datetimeFigureOut">
              <a:rPr lang="ko-KR" altLang="en-US" smtClean="0"/>
              <a:t>2023-01-23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F85837-6B5E-AE74-8620-BBCF74882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96FAF8-EEFB-81AB-9FA2-A713FF8D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A6DF-EE45-4757-8B65-982D2F16F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022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084DE-BE27-1173-72F3-A566915C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9C8C95-9015-262C-2E32-380D4BE4A6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3DC68-D61A-1C3D-9B29-8701A5D7F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3E5-AC30-4B1F-8050-78FAC6DFA07C}" type="datetimeFigureOut">
              <a:rPr lang="ko-KR" altLang="en-US" smtClean="0"/>
              <a:t>2023-01-23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AB54E-D34E-3CEA-9C88-905147A69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48C3B6-8C75-E3EB-8E39-3D60E9D91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A6DF-EE45-4757-8B65-982D2F16F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342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0B13F5E-3A64-7566-1AB6-C66E1D5A8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74648C-F80F-E5D0-8B98-40BEB4E84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AB542C-FF87-29B1-409C-237D8770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3E5-AC30-4B1F-8050-78FAC6DFA07C}" type="datetimeFigureOut">
              <a:rPr lang="ko-KR" altLang="en-US" smtClean="0"/>
              <a:t>2023-01-23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11B87E-01C8-23CF-C2C9-39E66DED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2D36C3-F35C-EAE9-48A7-31C0D256C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A6DF-EE45-4757-8B65-982D2F16F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3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706DF-1355-567B-84DF-16E71347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380A2C-7D59-260D-FD2A-15B76597A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1CDC08-4E23-83E1-59EA-4CD31152D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3E5-AC30-4B1F-8050-78FAC6DFA07C}" type="datetimeFigureOut">
              <a:rPr lang="ko-KR" altLang="en-US" smtClean="0"/>
              <a:t>2023-01-23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9A9800-F861-34DC-42E9-4BDF0FC69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D6661C-0D23-500C-2212-34338D479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A6DF-EE45-4757-8B65-982D2F16F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973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19828-4015-5E46-75C7-CDE10D4D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A23A74-FA29-FE7D-CB92-AEBC6B47D2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1B9E52-09F9-4604-8A5B-E71D3CE7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3E5-AC30-4B1F-8050-78FAC6DFA07C}" type="datetimeFigureOut">
              <a:rPr lang="ko-KR" altLang="en-US" smtClean="0"/>
              <a:t>2023-01-23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19E8DB-2690-5538-970B-87E1EA538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BE5EA5-FE51-0A3E-7A99-DBE1C9E11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A6DF-EE45-4757-8B65-982D2F16F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097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DA10ED-69BD-0737-A0A9-9F4305C8B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BDA20C-2F8E-F1B0-C515-2AE2D0F1DA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007A287-838C-AA9B-4E75-1A7EEAFEE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12CEF8-DB57-F546-6965-9480C7D5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3E5-AC30-4B1F-8050-78FAC6DFA07C}" type="datetimeFigureOut">
              <a:rPr lang="ko-KR" altLang="en-US" smtClean="0"/>
              <a:t>2023-01-23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A12181-48F5-A0E6-EC7C-68EECCF0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3B9BF8-9823-CF94-FA7E-EE23A8FDC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A6DF-EE45-4757-8B65-982D2F16F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9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49FEF-6C08-778D-88DF-EDE65F0B0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BBB14D-02CD-67DB-3E94-FCB68A13C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C783210-9D6A-4368-3656-2B8AD88B73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FB7FEF-42AA-9BA6-CA8F-0C7F3BC7E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399DA88-29BA-4022-A0A7-705ED2CF72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98E3CE-F498-707E-BE49-A08226D33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3E5-AC30-4B1F-8050-78FAC6DFA07C}" type="datetimeFigureOut">
              <a:rPr lang="ko-KR" altLang="en-US" smtClean="0"/>
              <a:t>2023-01-23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C39FBD-080E-F85B-9190-A8A5DF08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79AA01-59F1-94E8-0BDB-F232478B3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A6DF-EE45-4757-8B65-982D2F16F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39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8FD57B-9351-7E22-0420-04961D711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52DB80-DF99-7777-2482-FC9ED43E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3E5-AC30-4B1F-8050-78FAC6DFA07C}" type="datetimeFigureOut">
              <a:rPr lang="ko-KR" altLang="en-US" smtClean="0"/>
              <a:t>2023-01-23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5C264F-4E95-1323-C65B-5C3D0896E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8552A7-2C29-6004-7E3B-F9E83164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A6DF-EE45-4757-8B65-982D2F16F8EE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FA7D17A-E633-4286-7D59-74E725AF9E89}"/>
              </a:ext>
            </a:extLst>
          </p:cNvPr>
          <p:cNvCxnSpPr/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BC34B4F-C183-B874-3212-0B5BD6A6F446}"/>
              </a:ext>
            </a:extLst>
          </p:cNvPr>
          <p:cNvCxnSpPr/>
          <p:nvPr userDrawn="1"/>
        </p:nvCxnSpPr>
        <p:spPr>
          <a:xfrm>
            <a:off x="6808839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D800C69-9755-A211-F297-6CB91C4EDA35}"/>
              </a:ext>
            </a:extLst>
          </p:cNvPr>
          <p:cNvCxnSpPr/>
          <p:nvPr userDrawn="1"/>
        </p:nvCxnSpPr>
        <p:spPr>
          <a:xfrm>
            <a:off x="7526594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892BC30-91D4-ECD3-9280-75BC3E2362E7}"/>
              </a:ext>
            </a:extLst>
          </p:cNvPr>
          <p:cNvCxnSpPr/>
          <p:nvPr userDrawn="1"/>
        </p:nvCxnSpPr>
        <p:spPr>
          <a:xfrm>
            <a:off x="8254181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737E75D-4724-14C1-23F5-CD48312EF36C}"/>
              </a:ext>
            </a:extLst>
          </p:cNvPr>
          <p:cNvCxnSpPr/>
          <p:nvPr userDrawn="1"/>
        </p:nvCxnSpPr>
        <p:spPr>
          <a:xfrm>
            <a:off x="8976852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1EDCEFD-0341-F0BE-9402-404CDBD8CE92}"/>
              </a:ext>
            </a:extLst>
          </p:cNvPr>
          <p:cNvCxnSpPr/>
          <p:nvPr userDrawn="1"/>
        </p:nvCxnSpPr>
        <p:spPr>
          <a:xfrm>
            <a:off x="9699523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ABDA3D8-45F1-7AB0-E2E3-63FF0C8A90CE}"/>
              </a:ext>
            </a:extLst>
          </p:cNvPr>
          <p:cNvCxnSpPr/>
          <p:nvPr userDrawn="1"/>
        </p:nvCxnSpPr>
        <p:spPr>
          <a:xfrm>
            <a:off x="10422194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F584E19-4341-197D-2D48-0FF91F84FE7C}"/>
              </a:ext>
            </a:extLst>
          </p:cNvPr>
          <p:cNvCxnSpPr/>
          <p:nvPr userDrawn="1"/>
        </p:nvCxnSpPr>
        <p:spPr>
          <a:xfrm>
            <a:off x="11144865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E334D52-97C9-C24D-79DB-2F05A53F5E9D}"/>
              </a:ext>
            </a:extLst>
          </p:cNvPr>
          <p:cNvCxnSpPr/>
          <p:nvPr userDrawn="1"/>
        </p:nvCxnSpPr>
        <p:spPr>
          <a:xfrm>
            <a:off x="11867536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C7A7F8C-3AB5-7646-A9E4-FF4CDB8935CA}"/>
              </a:ext>
            </a:extLst>
          </p:cNvPr>
          <p:cNvCxnSpPr/>
          <p:nvPr userDrawn="1"/>
        </p:nvCxnSpPr>
        <p:spPr>
          <a:xfrm>
            <a:off x="5383161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34BC29B-6D38-C323-0956-2BDEA007B587}"/>
              </a:ext>
            </a:extLst>
          </p:cNvPr>
          <p:cNvCxnSpPr/>
          <p:nvPr userDrawn="1"/>
        </p:nvCxnSpPr>
        <p:spPr>
          <a:xfrm>
            <a:off x="4660490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F7D152E-A2D9-D054-4B58-0E09C6436CC5}"/>
              </a:ext>
            </a:extLst>
          </p:cNvPr>
          <p:cNvCxnSpPr/>
          <p:nvPr userDrawn="1"/>
        </p:nvCxnSpPr>
        <p:spPr>
          <a:xfrm>
            <a:off x="3937819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5F34CF0-F8BC-E45B-D894-FA0C64E88AF5}"/>
              </a:ext>
            </a:extLst>
          </p:cNvPr>
          <p:cNvCxnSpPr/>
          <p:nvPr userDrawn="1"/>
        </p:nvCxnSpPr>
        <p:spPr>
          <a:xfrm>
            <a:off x="3215148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11196FC-3940-20B5-CCEA-A3E1258B5AE3}"/>
              </a:ext>
            </a:extLst>
          </p:cNvPr>
          <p:cNvCxnSpPr/>
          <p:nvPr userDrawn="1"/>
        </p:nvCxnSpPr>
        <p:spPr>
          <a:xfrm>
            <a:off x="2492477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C20E2E-D228-46DF-6BCA-5C150DA6530A}"/>
              </a:ext>
            </a:extLst>
          </p:cNvPr>
          <p:cNvCxnSpPr/>
          <p:nvPr userDrawn="1"/>
        </p:nvCxnSpPr>
        <p:spPr>
          <a:xfrm>
            <a:off x="1769806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8476647-5044-38BA-9032-5CD8C814C56C}"/>
              </a:ext>
            </a:extLst>
          </p:cNvPr>
          <p:cNvCxnSpPr/>
          <p:nvPr userDrawn="1"/>
        </p:nvCxnSpPr>
        <p:spPr>
          <a:xfrm>
            <a:off x="1047135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13B4E5B-837D-B64D-F029-A16E2831C70A}"/>
              </a:ext>
            </a:extLst>
          </p:cNvPr>
          <p:cNvCxnSpPr/>
          <p:nvPr userDrawn="1"/>
        </p:nvCxnSpPr>
        <p:spPr>
          <a:xfrm>
            <a:off x="324464" y="0"/>
            <a:ext cx="0" cy="685800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3B45A44-7DDB-EDF5-C05E-FB888733CDD7}"/>
              </a:ext>
            </a:extLst>
          </p:cNvPr>
          <p:cNvCxnSpPr>
            <a:cxnSpLocks/>
          </p:cNvCxnSpPr>
          <p:nvPr userDrawn="1"/>
        </p:nvCxnSpPr>
        <p:spPr>
          <a:xfrm>
            <a:off x="0" y="550606"/>
            <a:ext cx="12192000" cy="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52A388B-75BF-DBA4-3007-FF8C1F492C3C}"/>
              </a:ext>
            </a:extLst>
          </p:cNvPr>
          <p:cNvCxnSpPr>
            <a:cxnSpLocks/>
          </p:cNvCxnSpPr>
          <p:nvPr userDrawn="1"/>
        </p:nvCxnSpPr>
        <p:spPr>
          <a:xfrm>
            <a:off x="0" y="1263446"/>
            <a:ext cx="12192000" cy="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E2E6FC1-BA58-E308-5D97-1621E8D9FACD}"/>
              </a:ext>
            </a:extLst>
          </p:cNvPr>
          <p:cNvCxnSpPr>
            <a:cxnSpLocks/>
          </p:cNvCxnSpPr>
          <p:nvPr userDrawn="1"/>
        </p:nvCxnSpPr>
        <p:spPr>
          <a:xfrm>
            <a:off x="0" y="1986117"/>
            <a:ext cx="12192000" cy="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CB9012B-0C27-53F6-321B-3DB2A623A99A}"/>
              </a:ext>
            </a:extLst>
          </p:cNvPr>
          <p:cNvCxnSpPr>
            <a:cxnSpLocks/>
          </p:cNvCxnSpPr>
          <p:nvPr userDrawn="1"/>
        </p:nvCxnSpPr>
        <p:spPr>
          <a:xfrm>
            <a:off x="0" y="2708788"/>
            <a:ext cx="12192000" cy="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C7703A7-8549-55C0-CB65-2210036F8A36}"/>
              </a:ext>
            </a:extLst>
          </p:cNvPr>
          <p:cNvCxnSpPr>
            <a:cxnSpLocks/>
          </p:cNvCxnSpPr>
          <p:nvPr userDrawn="1"/>
        </p:nvCxnSpPr>
        <p:spPr>
          <a:xfrm>
            <a:off x="0" y="3431459"/>
            <a:ext cx="12192000" cy="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D903ECFF-22E6-D484-D031-0C5FB48A558B}"/>
              </a:ext>
            </a:extLst>
          </p:cNvPr>
          <p:cNvCxnSpPr>
            <a:cxnSpLocks/>
          </p:cNvCxnSpPr>
          <p:nvPr userDrawn="1"/>
        </p:nvCxnSpPr>
        <p:spPr>
          <a:xfrm>
            <a:off x="0" y="4154130"/>
            <a:ext cx="12192000" cy="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5C83C992-BC75-2765-DC90-B3C2DCF240BD}"/>
              </a:ext>
            </a:extLst>
          </p:cNvPr>
          <p:cNvCxnSpPr>
            <a:cxnSpLocks/>
          </p:cNvCxnSpPr>
          <p:nvPr userDrawn="1"/>
        </p:nvCxnSpPr>
        <p:spPr>
          <a:xfrm>
            <a:off x="0" y="4876801"/>
            <a:ext cx="12192000" cy="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579359C-04A0-1F9B-7373-41080B6EF554}"/>
              </a:ext>
            </a:extLst>
          </p:cNvPr>
          <p:cNvCxnSpPr>
            <a:cxnSpLocks/>
          </p:cNvCxnSpPr>
          <p:nvPr userDrawn="1"/>
        </p:nvCxnSpPr>
        <p:spPr>
          <a:xfrm>
            <a:off x="0" y="5599472"/>
            <a:ext cx="12192000" cy="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554A6D87-D188-1738-F181-8767E612E9EF}"/>
              </a:ext>
            </a:extLst>
          </p:cNvPr>
          <p:cNvCxnSpPr>
            <a:cxnSpLocks/>
          </p:cNvCxnSpPr>
          <p:nvPr userDrawn="1"/>
        </p:nvCxnSpPr>
        <p:spPr>
          <a:xfrm>
            <a:off x="0" y="6322143"/>
            <a:ext cx="12192000" cy="0"/>
          </a:xfrm>
          <a:prstGeom prst="line">
            <a:avLst/>
          </a:prstGeom>
          <a:ln w="25400">
            <a:solidFill>
              <a:srgbClr val="FEF2F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E8A7D4E-59B8-1E7C-C554-EC3085469886}"/>
              </a:ext>
            </a:extLst>
          </p:cNvPr>
          <p:cNvSpPr/>
          <p:nvPr userDrawn="1"/>
        </p:nvSpPr>
        <p:spPr>
          <a:xfrm>
            <a:off x="123824" y="123824"/>
            <a:ext cx="11953499" cy="6624000"/>
          </a:xfrm>
          <a:prstGeom prst="rect">
            <a:avLst/>
          </a:prstGeom>
          <a:noFill/>
          <a:ln w="254000">
            <a:solidFill>
              <a:srgbClr val="F6D2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8182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rgbClr val="F6D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6E3CB7-B571-9AA3-7271-FCCF8D2C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3E5-AC30-4B1F-8050-78FAC6DFA07C}" type="datetimeFigureOut">
              <a:rPr lang="ko-KR" altLang="en-US" smtClean="0"/>
              <a:t>2023-01-23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518E62-910D-FBF4-0060-3B2FCD9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2AFF0A-0597-776F-A6BD-FE2590FF0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A6DF-EE45-4757-8B65-982D2F16F8EE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CF8DA90-2940-6AC8-9ECC-9E30703697C4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A7A73B92-BDDC-44C2-E0B6-8C785E02EF98}"/>
                </a:ext>
              </a:extLst>
            </p:cNvPr>
            <p:cNvCxnSpPr/>
            <p:nvPr userDrawn="1"/>
          </p:nvCxnSpPr>
          <p:spPr>
            <a:xfrm>
              <a:off x="6096000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4A8888C0-86E5-690E-AB0C-E807CD481693}"/>
                </a:ext>
              </a:extLst>
            </p:cNvPr>
            <p:cNvCxnSpPr/>
            <p:nvPr userDrawn="1"/>
          </p:nvCxnSpPr>
          <p:spPr>
            <a:xfrm>
              <a:off x="6808839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3478AD40-4EEF-FE4A-C18F-2732F468DAF5}"/>
                </a:ext>
              </a:extLst>
            </p:cNvPr>
            <p:cNvCxnSpPr/>
            <p:nvPr userDrawn="1"/>
          </p:nvCxnSpPr>
          <p:spPr>
            <a:xfrm>
              <a:off x="7526594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2B3B25-CBD9-8001-FDCA-D3A3AFF5183A}"/>
                </a:ext>
              </a:extLst>
            </p:cNvPr>
            <p:cNvCxnSpPr/>
            <p:nvPr userDrawn="1"/>
          </p:nvCxnSpPr>
          <p:spPr>
            <a:xfrm>
              <a:off x="8254181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C91ECBB-0D9E-FC58-D175-B047E07439E0}"/>
                </a:ext>
              </a:extLst>
            </p:cNvPr>
            <p:cNvCxnSpPr/>
            <p:nvPr userDrawn="1"/>
          </p:nvCxnSpPr>
          <p:spPr>
            <a:xfrm>
              <a:off x="8976852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B574A597-7E0E-936B-5E96-05FD0AD78ACD}"/>
                </a:ext>
              </a:extLst>
            </p:cNvPr>
            <p:cNvCxnSpPr/>
            <p:nvPr userDrawn="1"/>
          </p:nvCxnSpPr>
          <p:spPr>
            <a:xfrm>
              <a:off x="9699523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04F974E-BAD0-587B-00FE-21B5C967AAC4}"/>
                </a:ext>
              </a:extLst>
            </p:cNvPr>
            <p:cNvCxnSpPr/>
            <p:nvPr userDrawn="1"/>
          </p:nvCxnSpPr>
          <p:spPr>
            <a:xfrm>
              <a:off x="10422194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94E37A5-BF25-8E59-2BAF-6E68F8757436}"/>
                </a:ext>
              </a:extLst>
            </p:cNvPr>
            <p:cNvCxnSpPr/>
            <p:nvPr userDrawn="1"/>
          </p:nvCxnSpPr>
          <p:spPr>
            <a:xfrm>
              <a:off x="11144865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104CDAEB-EB3B-77C8-3ECF-2470005133CA}"/>
                </a:ext>
              </a:extLst>
            </p:cNvPr>
            <p:cNvCxnSpPr/>
            <p:nvPr userDrawn="1"/>
          </p:nvCxnSpPr>
          <p:spPr>
            <a:xfrm>
              <a:off x="11867536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D0B141D-2F71-86AB-0F9E-4B7E547B5AA1}"/>
                </a:ext>
              </a:extLst>
            </p:cNvPr>
            <p:cNvCxnSpPr/>
            <p:nvPr userDrawn="1"/>
          </p:nvCxnSpPr>
          <p:spPr>
            <a:xfrm>
              <a:off x="5383161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7F71E97-0D50-6603-09C3-92A657448586}"/>
                </a:ext>
              </a:extLst>
            </p:cNvPr>
            <p:cNvCxnSpPr/>
            <p:nvPr userDrawn="1"/>
          </p:nvCxnSpPr>
          <p:spPr>
            <a:xfrm>
              <a:off x="4660490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D9C4252-4151-678D-8AC3-92EB29A6F632}"/>
                </a:ext>
              </a:extLst>
            </p:cNvPr>
            <p:cNvCxnSpPr/>
            <p:nvPr userDrawn="1"/>
          </p:nvCxnSpPr>
          <p:spPr>
            <a:xfrm>
              <a:off x="3937819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A6749A9B-0878-D147-4B6D-F11B7AA6FB4B}"/>
                </a:ext>
              </a:extLst>
            </p:cNvPr>
            <p:cNvCxnSpPr/>
            <p:nvPr userDrawn="1"/>
          </p:nvCxnSpPr>
          <p:spPr>
            <a:xfrm>
              <a:off x="3215148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B1792CB1-AA55-352A-69AE-D29D4588BA6F}"/>
                </a:ext>
              </a:extLst>
            </p:cNvPr>
            <p:cNvCxnSpPr/>
            <p:nvPr userDrawn="1"/>
          </p:nvCxnSpPr>
          <p:spPr>
            <a:xfrm>
              <a:off x="2492477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471EF6BA-0848-DE49-6DEA-C9FA75AE4525}"/>
                </a:ext>
              </a:extLst>
            </p:cNvPr>
            <p:cNvCxnSpPr/>
            <p:nvPr userDrawn="1"/>
          </p:nvCxnSpPr>
          <p:spPr>
            <a:xfrm>
              <a:off x="1769806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E2FBD242-21C0-3DD9-500C-68BE5C6B66BC}"/>
                </a:ext>
              </a:extLst>
            </p:cNvPr>
            <p:cNvCxnSpPr/>
            <p:nvPr userDrawn="1"/>
          </p:nvCxnSpPr>
          <p:spPr>
            <a:xfrm>
              <a:off x="1047135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B501E42-BC97-D3E9-7B4B-9C8F33C6FBA7}"/>
                </a:ext>
              </a:extLst>
            </p:cNvPr>
            <p:cNvCxnSpPr/>
            <p:nvPr userDrawn="1"/>
          </p:nvCxnSpPr>
          <p:spPr>
            <a:xfrm>
              <a:off x="324464" y="0"/>
              <a:ext cx="0" cy="685800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F4DA309-6DD8-4A45-3D51-348EBD96B8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50606"/>
              <a:ext cx="12192000" cy="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39C29D0-D3C2-597C-83D1-AEF25EBA4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263446"/>
              <a:ext cx="12192000" cy="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3D00744D-C740-B76C-BF3F-C464780B36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1986117"/>
              <a:ext cx="12192000" cy="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40E17603-F3E5-93D3-D642-A7FF6325E0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2708788"/>
              <a:ext cx="12192000" cy="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4FE7033D-BEBE-A527-F765-3F14D769C4A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3431459"/>
              <a:ext cx="12192000" cy="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C6B6B3A0-A306-B33A-5675-6FEC183D52E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154130"/>
              <a:ext cx="12192000" cy="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8B160663-159F-69F6-E4D7-E238170AB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876801"/>
              <a:ext cx="12192000" cy="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A84AAB33-4254-074E-5859-4269F40EB7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5599472"/>
              <a:ext cx="12192000" cy="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0D417B4-0A79-15CF-8996-26C8F856FB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6322143"/>
              <a:ext cx="12192000" cy="0"/>
            </a:xfrm>
            <a:prstGeom prst="line">
              <a:avLst/>
            </a:prstGeom>
            <a:ln w="2540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91877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A0951-ABFC-4C1F-6C6E-A8D1C206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803E9-7056-F23C-9318-427904318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F7E2B9-AC46-A5D9-905C-CA189FC56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C93F8F-E4FE-8A64-019B-BC5D63A42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3E5-AC30-4B1F-8050-78FAC6DFA07C}" type="datetimeFigureOut">
              <a:rPr lang="ko-KR" altLang="en-US" smtClean="0"/>
              <a:t>2023-01-23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1D5B92-0040-E558-21CB-E7C2A8008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11CA66D-8998-8A48-4FCE-623C839D9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A6DF-EE45-4757-8B65-982D2F16F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82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940EC8-B3C4-52EB-9C3C-13621486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40B79F-F960-8235-57D4-30A054DF39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F9F5AC-9E7F-8D12-7382-E9B504C98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950274-272F-AED9-5669-F8D5384D6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5E3E5-AC30-4B1F-8050-78FAC6DFA07C}" type="datetimeFigureOut">
              <a:rPr lang="ko-KR" altLang="en-US" smtClean="0"/>
              <a:t>2023-01-23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A6448EA-FAEF-F9CA-5D52-51810C5E5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2C6B61-CBFD-D8C1-0FAE-5C3FE356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A9A6DF-EE45-4757-8B65-982D2F16F8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883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20783C-F7A5-9D4C-63AF-5AF9877B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AAEE3-A910-54BC-5325-B299D23AAB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3ED516-19BD-069C-3DA6-83C4FD318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DB45E3E5-AC30-4B1F-8050-78FAC6DFA07C}" type="datetimeFigureOut">
              <a:rPr lang="ko-KR" altLang="en-US" smtClean="0"/>
              <a:pPr/>
              <a:t>2023-01-23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9579AC-BCBB-2718-4B8E-1D3BC2595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1EDDD0-7CF8-874E-C53C-7729EF511A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defRPr>
            </a:lvl1pPr>
          </a:lstStyle>
          <a:p>
            <a:fld id="{07A9A6DF-EE45-4757-8B65-982D2F16F8E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3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6 Bold" panose="020B0703030302020204" pitchFamily="34" charset="-127"/>
          <a:ea typeface="에스코어 드림 6 Bold" panose="020B07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6 Bold" panose="020B0703030302020204" pitchFamily="34" charset="-127"/>
          <a:ea typeface="에스코어 드림 6 Bold" panose="020B07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6 Bold" panose="020B0703030302020204" pitchFamily="34" charset="-127"/>
          <a:ea typeface="에스코어 드림 6 Bold" panose="020B07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6 Bold" panose="020B0703030302020204" pitchFamily="34" charset="-127"/>
          <a:ea typeface="에스코어 드림 6 Bold" panose="020B07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6 Bold" panose="020B0703030302020204" pitchFamily="34" charset="-127"/>
          <a:ea typeface="에스코어 드림 6 Bold" panose="020B07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6 Bold" panose="020B0703030302020204" pitchFamily="34" charset="-127"/>
          <a:ea typeface="에스코어 드림 6 Bold" panose="020B07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microsoft.com/office/2007/relationships/hdphoto" Target="../media/hdphoto7.wdp"/><Relationship Id="rId10" Type="http://schemas.openxmlformats.org/officeDocument/2006/relationships/image" Target="../media/image23.svg"/><Relationship Id="rId4" Type="http://schemas.openxmlformats.org/officeDocument/2006/relationships/image" Target="../media/image19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31.png"/><Relationship Id="rId3" Type="http://schemas.openxmlformats.org/officeDocument/2006/relationships/image" Target="../media/image25.svg"/><Relationship Id="rId7" Type="http://schemas.openxmlformats.org/officeDocument/2006/relationships/image" Target="../media/image28.png"/><Relationship Id="rId12" Type="http://schemas.microsoft.com/office/2007/relationships/hdphoto" Target="../media/hdphoto12.wdp"/><Relationship Id="rId2" Type="http://schemas.openxmlformats.org/officeDocument/2006/relationships/image" Target="../media/image24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6" Type="http://schemas.microsoft.com/office/2007/relationships/hdphoto" Target="../media/hdphoto9.wdp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3.png"/><Relationship Id="rId10" Type="http://schemas.microsoft.com/office/2007/relationships/hdphoto" Target="../media/hdphoto11.wdp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chart" Target="../charts/chart1.xml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openxmlformats.org/officeDocument/2006/relationships/chart" Target="../charts/chart2.xml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chart" Target="../charts/char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chart" Target="../charts/chart10.xml"/><Relationship Id="rId7" Type="http://schemas.microsoft.com/office/2007/relationships/hdphoto" Target="../media/hdphoto4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다리꼴 11">
            <a:extLst>
              <a:ext uri="{FF2B5EF4-FFF2-40B4-BE49-F238E27FC236}">
                <a16:creationId xmlns:a16="http://schemas.microsoft.com/office/drawing/2014/main" id="{D2756C0F-B76F-90FF-A8A7-5C22050258F4}"/>
              </a:ext>
            </a:extLst>
          </p:cNvPr>
          <p:cNvSpPr/>
          <p:nvPr/>
        </p:nvSpPr>
        <p:spPr>
          <a:xfrm rot="10800000">
            <a:off x="6096000" y="-2"/>
            <a:ext cx="3754339" cy="4267202"/>
          </a:xfrm>
          <a:prstGeom prst="trapezoid">
            <a:avLst/>
          </a:prstGeom>
          <a:solidFill>
            <a:srgbClr val="F8B6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060249B-AA5E-791E-C64A-1246CBBB3472}"/>
              </a:ext>
            </a:extLst>
          </p:cNvPr>
          <p:cNvSpPr/>
          <p:nvPr/>
        </p:nvSpPr>
        <p:spPr>
          <a:xfrm>
            <a:off x="433388" y="352424"/>
            <a:ext cx="11325224" cy="6153151"/>
          </a:xfrm>
          <a:prstGeom prst="rect">
            <a:avLst/>
          </a:prstGeom>
          <a:noFill/>
          <a:ln w="254000">
            <a:solidFill>
              <a:srgbClr val="7F76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273B79-BECD-C1F4-5887-CD785A43B3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917"/>
          <a:stretch>
            <a:fillRect/>
          </a:stretch>
        </p:blipFill>
        <p:spPr>
          <a:xfrm>
            <a:off x="5720080" y="0"/>
            <a:ext cx="6471920" cy="6858000"/>
          </a:xfrm>
          <a:custGeom>
            <a:avLst/>
            <a:gdLst>
              <a:gd name="connsiteX0" fmla="*/ 1856735 w 6471920"/>
              <a:gd name="connsiteY0" fmla="*/ 0 h 6858000"/>
              <a:gd name="connsiteX1" fmla="*/ 6469038 w 6471920"/>
              <a:gd name="connsiteY1" fmla="*/ 0 h 6858000"/>
              <a:gd name="connsiteX2" fmla="*/ 6471920 w 6471920"/>
              <a:gd name="connsiteY2" fmla="*/ 10645 h 6858000"/>
              <a:gd name="connsiteX3" fmla="*/ 6471920 w 6471920"/>
              <a:gd name="connsiteY3" fmla="*/ 6858000 h 6858000"/>
              <a:gd name="connsiteX4" fmla="*/ 0 w 647192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1920" h="6858000">
                <a:moveTo>
                  <a:pt x="1856735" y="0"/>
                </a:moveTo>
                <a:lnTo>
                  <a:pt x="6469038" y="0"/>
                </a:lnTo>
                <a:lnTo>
                  <a:pt x="6471920" y="10645"/>
                </a:lnTo>
                <a:lnTo>
                  <a:pt x="647192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8" name="타원 27">
            <a:extLst>
              <a:ext uri="{FF2B5EF4-FFF2-40B4-BE49-F238E27FC236}">
                <a16:creationId xmlns:a16="http://schemas.microsoft.com/office/drawing/2014/main" id="{60E9F0EE-BCA9-9678-B465-020933EBA1D5}"/>
              </a:ext>
            </a:extLst>
          </p:cNvPr>
          <p:cNvSpPr/>
          <p:nvPr/>
        </p:nvSpPr>
        <p:spPr>
          <a:xfrm>
            <a:off x="7674334" y="1560480"/>
            <a:ext cx="3960000" cy="396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17B97FAF-AA90-B3B3-023C-830B912D2002}"/>
              </a:ext>
            </a:extLst>
          </p:cNvPr>
          <p:cNvSpPr txBox="1">
            <a:spLocks/>
          </p:cNvSpPr>
          <p:nvPr/>
        </p:nvSpPr>
        <p:spPr>
          <a:xfrm>
            <a:off x="769190" y="2235200"/>
            <a:ext cx="9888638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ko-KR" altLang="en-US" sz="3400" kern="1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수요 예측</a:t>
            </a:r>
            <a:r>
              <a:rPr lang="ko-KR" altLang="en-US" sz="34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을</a:t>
            </a:r>
            <a:r>
              <a:rPr lang="ko-KR" altLang="en-US" sz="3400" kern="1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34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통한</a:t>
            </a:r>
            <a:endParaRPr lang="en-US" altLang="ko-KR" sz="3400" kern="1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3400" kern="1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물품 </a:t>
            </a:r>
            <a:r>
              <a:rPr lang="ko-KR" altLang="ko-KR" sz="3400" kern="1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공급</a:t>
            </a:r>
            <a:r>
              <a:rPr lang="ko-KR" altLang="en-US" sz="3400" kern="1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의</a:t>
            </a:r>
            <a:r>
              <a:rPr lang="ko-KR" altLang="ko-KR" sz="3400" kern="1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3400" kern="1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안정성</a:t>
            </a:r>
            <a:r>
              <a:rPr lang="ko-KR" altLang="ko-KR" sz="3400" kern="1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en-US" sz="34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확보</a:t>
            </a:r>
            <a:r>
              <a:rPr lang="ko-KR" altLang="ko-KR" sz="34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및 </a:t>
            </a:r>
            <a:endParaRPr lang="en-US" altLang="ko-KR" sz="3400" kern="1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ko-KR" altLang="en-US" sz="3400" kern="1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기존 회원 이탈 방지 전략</a:t>
            </a:r>
            <a:r>
              <a:rPr lang="ko-KR" altLang="ko-KR" sz="3400" kern="1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sz="3400" kern="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  <a:cs typeface="Times New Roman" panose="02020603050405020304" pitchFamily="18" charset="0"/>
              </a:rPr>
              <a:t>제시</a:t>
            </a:r>
            <a:endParaRPr lang="en-US" altLang="ko-KR" sz="3400" kern="100" dirty="0">
              <a:latin typeface="에스코어 드림 6 Bold" panose="020B0703030302020204" pitchFamily="34" charset="-127"/>
              <a:ea typeface="에스코어 드림 6 Bold" panose="020B0703030302020204" pitchFamily="34" charset="-127"/>
              <a:cs typeface="Times New Roman" panose="02020603050405020304" pitchFamily="18" charset="0"/>
            </a:endParaRP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EB90D7DA-7381-6DDB-426D-11CAF3143BFC}"/>
              </a:ext>
            </a:extLst>
          </p:cNvPr>
          <p:cNvSpPr txBox="1">
            <a:spLocks/>
          </p:cNvSpPr>
          <p:nvPr/>
        </p:nvSpPr>
        <p:spPr>
          <a:xfrm>
            <a:off x="769190" y="4494214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등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우리조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1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이영재 이승훈 김소현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9514C19-AC61-64EF-ED6B-B23D58CD7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979" y="1603268"/>
            <a:ext cx="4072233" cy="37611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3072F6F-A70E-EA12-67C6-F2BFBDC35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" y="496475"/>
            <a:ext cx="735826" cy="6796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7FA4A7-F048-6364-F704-81EA8A7753E2}"/>
              </a:ext>
            </a:extLst>
          </p:cNvPr>
          <p:cNvSpPr txBox="1"/>
          <p:nvPr/>
        </p:nvSpPr>
        <p:spPr>
          <a:xfrm>
            <a:off x="1264791" y="513115"/>
            <a:ext cx="60944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유아용품 전문 </a:t>
            </a:r>
            <a:endParaRPr lang="en-US" altLang="ko-KR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온라인 쇼핑몰</a:t>
            </a:r>
            <a:endParaRPr lang="en-US" altLang="ko-KR" b="1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118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4EC8C31-3F27-2895-B243-A88D561D9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89865" l="7000" r="90000">
                        <a14:foregroundMark x1="7000" y1="35811" x2="7000" y2="358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80979" flipH="1" flipV="1">
            <a:off x="8721763" y="5629302"/>
            <a:ext cx="839228" cy="931543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0A34A80D-5176-6740-7EF0-1F9E38DE41BB}"/>
              </a:ext>
            </a:extLst>
          </p:cNvPr>
          <p:cNvSpPr/>
          <p:nvPr/>
        </p:nvSpPr>
        <p:spPr>
          <a:xfrm>
            <a:off x="8019779" y="3711639"/>
            <a:ext cx="625596" cy="190822"/>
          </a:xfrm>
          <a:prstGeom prst="rightArrow">
            <a:avLst>
              <a:gd name="adj1" fmla="val 100000"/>
              <a:gd name="adj2" fmla="val 49694"/>
            </a:avLst>
          </a:prstGeom>
          <a:solidFill>
            <a:srgbClr val="F7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43673551-06D7-B163-04F5-495805FDDF10}"/>
              </a:ext>
            </a:extLst>
          </p:cNvPr>
          <p:cNvSpPr/>
          <p:nvPr/>
        </p:nvSpPr>
        <p:spPr>
          <a:xfrm>
            <a:off x="9498030" y="3703522"/>
            <a:ext cx="625596" cy="190822"/>
          </a:xfrm>
          <a:prstGeom prst="rightArrow">
            <a:avLst>
              <a:gd name="adj1" fmla="val 100000"/>
              <a:gd name="adj2" fmla="val 49694"/>
            </a:avLst>
          </a:prstGeom>
          <a:solidFill>
            <a:srgbClr val="F7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C3C34B5-8CA9-B3A1-507D-7CCDD0659E3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47" b="93960" l="9938" r="93789">
                        <a14:foregroundMark x1="37112" y1="7047" x2="37112" y2="7047"/>
                        <a14:foregroundMark x1="37112" y1="16611" x2="37112" y2="16611"/>
                        <a14:foregroundMark x1="90994" y1="48658" x2="90994" y2="48658"/>
                        <a14:foregroundMark x1="93944" y1="53859" x2="93944" y2="53859"/>
                        <a14:foregroundMark x1="66615" y1="93960" x2="66615" y2="93960"/>
                        <a14:foregroundMark x1="61335" y1="75336" x2="61335" y2="75336"/>
                        <a14:foregroundMark x1="62733" y1="69128" x2="62733" y2="69128"/>
                        <a14:foregroundMark x1="64441" y1="55201" x2="64441" y2="55201"/>
                        <a14:foregroundMark x1="81211" y1="48993" x2="81211" y2="48993"/>
                        <a14:foregroundMark x1="81211" y1="54362" x2="81211" y2="54362"/>
                        <a14:foregroundMark x1="80280" y1="62919" x2="80280" y2="62919"/>
                        <a14:foregroundMark x1="79969" y1="67114" x2="79969" y2="67114"/>
                        <a14:foregroundMark x1="81211" y1="76678" x2="81211" y2="76678"/>
                        <a14:foregroundMark x1="80745" y1="81040" x2="80745" y2="81040"/>
                        <a14:foregroundMark x1="70652" y1="33725" x2="70652" y2="337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40909" y="4479661"/>
            <a:ext cx="1922865" cy="17795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88559D-1B60-3970-5B73-2061E9589F53}"/>
              </a:ext>
            </a:extLst>
          </p:cNvPr>
          <p:cNvSpPr txBox="1"/>
          <p:nvPr/>
        </p:nvSpPr>
        <p:spPr>
          <a:xfrm>
            <a:off x="482389" y="464349"/>
            <a:ext cx="368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개선안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5F51265-49EB-E779-D488-A345F48A94E2}"/>
              </a:ext>
            </a:extLst>
          </p:cNvPr>
          <p:cNvCxnSpPr>
            <a:cxnSpLocks/>
          </p:cNvCxnSpPr>
          <p:nvPr/>
        </p:nvCxnSpPr>
        <p:spPr>
          <a:xfrm>
            <a:off x="581618" y="986584"/>
            <a:ext cx="1148859" cy="0"/>
          </a:xfrm>
          <a:prstGeom prst="line">
            <a:avLst/>
          </a:prstGeom>
          <a:ln w="50800">
            <a:solidFill>
              <a:srgbClr val="F6D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D9A6F50F-C0F5-A784-0DA7-F178751E03F9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311" b="93566" l="9948" r="92147">
                        <a14:foregroundMark x1="32461" y1="8579" x2="32461" y2="8579"/>
                        <a14:foregroundMark x1="32723" y1="23324" x2="32723" y2="23324"/>
                        <a14:foregroundMark x1="64398" y1="31635" x2="64398" y2="31635"/>
                        <a14:foregroundMark x1="71466" y1="31099" x2="71466" y2="31099"/>
                        <a14:foregroundMark x1="78534" y1="30563" x2="78534" y2="30563"/>
                        <a14:foregroundMark x1="84817" y1="30027" x2="84817" y2="30027"/>
                        <a14:foregroundMark x1="92147" y1="32440" x2="92147" y2="32440"/>
                        <a14:foregroundMark x1="82723" y1="41823" x2="82723" y2="41823"/>
                        <a14:foregroundMark x1="58901" y1="46381" x2="58901" y2="46381"/>
                        <a14:foregroundMark x1="31414" y1="48525" x2="31414" y2="48525"/>
                        <a14:foregroundMark x1="52094" y1="70241" x2="52094" y2="70241"/>
                        <a14:foregroundMark x1="52356" y1="93566" x2="52356" y2="935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0987" y="4479661"/>
            <a:ext cx="1822484" cy="1779546"/>
          </a:xfrm>
          <a:prstGeom prst="rect">
            <a:avLst/>
          </a:prstGeom>
        </p:spPr>
      </p:pic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48F287EC-735C-6D2F-7C7A-5D6B14F76733}"/>
              </a:ext>
            </a:extLst>
          </p:cNvPr>
          <p:cNvSpPr/>
          <p:nvPr/>
        </p:nvSpPr>
        <p:spPr>
          <a:xfrm>
            <a:off x="431113" y="1797223"/>
            <a:ext cx="5314644" cy="136005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F76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택배사와의 제휴를 통한 </a:t>
            </a:r>
            <a:r>
              <a:rPr lang="ko-KR" altLang="en-US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당일 출고 시스템 </a:t>
            </a:r>
            <a:endParaRPr lang="en-US" altLang="ko-KR" dirty="0">
              <a:solidFill>
                <a:srgbClr val="5649B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 주문부터 배송 접수까지의 시간을 단축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82770-C410-66B0-6D8B-66105304D526}"/>
              </a:ext>
            </a:extLst>
          </p:cNvPr>
          <p:cNvSpPr txBox="1"/>
          <p:nvPr/>
        </p:nvSpPr>
        <p:spPr>
          <a:xfrm>
            <a:off x="2324939" y="1612557"/>
            <a:ext cx="172672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배송시간 문제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08288A-B5C2-1DC2-735A-FE3DE36EC751}"/>
              </a:ext>
            </a:extLst>
          </p:cNvPr>
          <p:cNvSpPr/>
          <p:nvPr/>
        </p:nvSpPr>
        <p:spPr>
          <a:xfrm>
            <a:off x="6366079" y="1797223"/>
            <a:ext cx="5314643" cy="136005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월별에 따른 인기상품들의 수요량 분석</a:t>
            </a:r>
            <a:r>
              <a:rPr lang="en-US" altLang="ko-KR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재고와 예상 수요를 비교하여 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재고 관리를 용이하게 하고 품절 장기화를 예방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456EA-8D93-C7DD-6160-54E4B145BE50}"/>
              </a:ext>
            </a:extLst>
          </p:cNvPr>
          <p:cNvSpPr txBox="1"/>
          <p:nvPr/>
        </p:nvSpPr>
        <p:spPr>
          <a:xfrm>
            <a:off x="8306322" y="1612557"/>
            <a:ext cx="143415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품절 장기화</a:t>
            </a:r>
            <a:endParaRPr lang="en-US" altLang="ko-KR" sz="1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E3F610-03B1-64F5-5D7E-E1F79CBD8BB3}"/>
              </a:ext>
            </a:extLst>
          </p:cNvPr>
          <p:cNvSpPr txBox="1"/>
          <p:nvPr/>
        </p:nvSpPr>
        <p:spPr>
          <a:xfrm>
            <a:off x="1845223" y="711910"/>
            <a:ext cx="617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물품 공급의 안정성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AACD241-CD55-894E-D11F-F51F20AB19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0000"/>
          <a:stretch/>
        </p:blipFill>
        <p:spPr>
          <a:xfrm>
            <a:off x="431113" y="3586001"/>
            <a:ext cx="5474105" cy="1082206"/>
          </a:xfrm>
          <a:prstGeom prst="rect">
            <a:avLst/>
          </a:prstGeom>
        </p:spPr>
      </p:pic>
      <p:sp>
        <p:nvSpPr>
          <p:cNvPr id="72" name="직사각형 71">
            <a:extLst>
              <a:ext uri="{FF2B5EF4-FFF2-40B4-BE49-F238E27FC236}">
                <a16:creationId xmlns:a16="http://schemas.microsoft.com/office/drawing/2014/main" id="{C59B96B8-DD9F-D1A8-F5BF-138E34B33D1A}"/>
              </a:ext>
            </a:extLst>
          </p:cNvPr>
          <p:cNvSpPr/>
          <p:nvPr/>
        </p:nvSpPr>
        <p:spPr>
          <a:xfrm>
            <a:off x="7686074" y="3359527"/>
            <a:ext cx="833995" cy="848679"/>
          </a:xfrm>
          <a:prstGeom prst="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데이터 정제</a:t>
            </a:r>
          </a:p>
        </p:txBody>
      </p:sp>
      <p:pic>
        <p:nvPicPr>
          <p:cNvPr id="74" name="그래픽 73" descr="사용자 단색으로 채워진">
            <a:extLst>
              <a:ext uri="{FF2B5EF4-FFF2-40B4-BE49-F238E27FC236}">
                <a16:creationId xmlns:a16="http://schemas.microsoft.com/office/drawing/2014/main" id="{204D812F-F7F0-BD08-1EAA-B68DB55B41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79583" y="3135338"/>
            <a:ext cx="1152000" cy="1152000"/>
          </a:xfrm>
          <a:prstGeom prst="rect">
            <a:avLst/>
          </a:prstGeom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E65FDC36-CA06-9919-D051-EC01E59AC7FF}"/>
              </a:ext>
            </a:extLst>
          </p:cNvPr>
          <p:cNvSpPr/>
          <p:nvPr/>
        </p:nvSpPr>
        <p:spPr>
          <a:xfrm>
            <a:off x="5826521" y="4011182"/>
            <a:ext cx="2058124" cy="3282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고객데이터 </a:t>
            </a:r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1…N</a:t>
            </a:r>
            <a:endParaRPr lang="ko-KR" altLang="en-US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66D760-1428-3F7A-F93D-38EB4AB6B86B}"/>
              </a:ext>
            </a:extLst>
          </p:cNvPr>
          <p:cNvSpPr/>
          <p:nvPr/>
        </p:nvSpPr>
        <p:spPr>
          <a:xfrm>
            <a:off x="8682412" y="3359526"/>
            <a:ext cx="1316994" cy="848679"/>
          </a:xfrm>
          <a:prstGeom prst="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시계열 분석을 통한 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판매금액 예측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A1E78DB-4165-33AE-47B3-849A7C790197}"/>
              </a:ext>
            </a:extLst>
          </p:cNvPr>
          <p:cNvSpPr/>
          <p:nvPr/>
        </p:nvSpPr>
        <p:spPr>
          <a:xfrm>
            <a:off x="10161749" y="3359526"/>
            <a:ext cx="1518973" cy="848678"/>
          </a:xfrm>
          <a:prstGeom prst="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현재 재고 수량과 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예상 판매금액을 비교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58332C-B169-FA4F-4829-0AFDC8F793B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0000"/>
          <a:stretch/>
        </p:blipFill>
        <p:spPr>
          <a:xfrm>
            <a:off x="431113" y="5143193"/>
            <a:ext cx="5474105" cy="1082206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B8A83FF4-53CC-CEC4-A4BB-8251173330D6}"/>
              </a:ext>
            </a:extLst>
          </p:cNvPr>
          <p:cNvSpPr/>
          <p:nvPr/>
        </p:nvSpPr>
        <p:spPr>
          <a:xfrm>
            <a:off x="7315200" y="3700725"/>
            <a:ext cx="342914" cy="201736"/>
          </a:xfrm>
          <a:prstGeom prst="rightArrow">
            <a:avLst>
              <a:gd name="adj1" fmla="val 100000"/>
              <a:gd name="adj2" fmla="val 49694"/>
            </a:avLst>
          </a:prstGeom>
          <a:solidFill>
            <a:srgbClr val="F7A8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CA326D0-A0F6-57B6-E407-FE0C167DC750}"/>
              </a:ext>
            </a:extLst>
          </p:cNvPr>
          <p:cNvSpPr/>
          <p:nvPr/>
        </p:nvSpPr>
        <p:spPr>
          <a:xfrm>
            <a:off x="6772858" y="6202397"/>
            <a:ext cx="2058124" cy="3282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F511C2-5221-6716-4F39-EBDE6B6C5D5D}"/>
              </a:ext>
            </a:extLst>
          </p:cNvPr>
          <p:cNvSpPr/>
          <p:nvPr/>
        </p:nvSpPr>
        <p:spPr>
          <a:xfrm>
            <a:off x="9340909" y="6202396"/>
            <a:ext cx="2058124" cy="3282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발주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B865A43-A1AB-498A-2FEA-F0F85451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0" b="89865" l="7000" r="90000">
                        <a14:foregroundMark x1="7000" y1="35811" x2="7000" y2="358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180979">
            <a:off x="8617607" y="4124321"/>
            <a:ext cx="839228" cy="931543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901AC79-E120-A8E8-1505-116DA61B4A63}"/>
              </a:ext>
            </a:extLst>
          </p:cNvPr>
          <p:cNvSpPr/>
          <p:nvPr/>
        </p:nvSpPr>
        <p:spPr>
          <a:xfrm>
            <a:off x="540774" y="3412004"/>
            <a:ext cx="1893827" cy="3282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 </a:t>
            </a:r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3~6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소요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CD07D80-6781-0098-DCD0-36DF65EEA40B}"/>
              </a:ext>
            </a:extLst>
          </p:cNvPr>
          <p:cNvSpPr/>
          <p:nvPr/>
        </p:nvSpPr>
        <p:spPr>
          <a:xfrm>
            <a:off x="540773" y="4888465"/>
            <a:ext cx="1893827" cy="328265"/>
          </a:xfrm>
          <a:prstGeom prst="rect">
            <a:avLst/>
          </a:prstGeom>
          <a:noFill/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변화 </a:t>
            </a:r>
            <a:r>
              <a:rPr lang="en-US" altLang="ko-KR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1~3</a:t>
            </a:r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일 소요</a:t>
            </a:r>
          </a:p>
        </p:txBody>
      </p:sp>
    </p:spTree>
    <p:extLst>
      <p:ext uri="{BB962C8B-B14F-4D97-AF65-F5344CB8AC3E}">
        <p14:creationId xmlns:p14="http://schemas.microsoft.com/office/powerpoint/2010/main" val="1877822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래픽 26" descr="배지 체크 표시1 윤곽선">
            <a:extLst>
              <a:ext uri="{FF2B5EF4-FFF2-40B4-BE49-F238E27FC236}">
                <a16:creationId xmlns:a16="http://schemas.microsoft.com/office/drawing/2014/main" id="{8887774B-8978-3124-985D-CBEECEE4A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3322" y="3483078"/>
            <a:ext cx="522155" cy="522155"/>
          </a:xfrm>
          <a:prstGeom prst="rect">
            <a:avLst/>
          </a:prstGeom>
        </p:spPr>
      </p:pic>
      <p:pic>
        <p:nvPicPr>
          <p:cNvPr id="29" name="그래픽 28" descr="배지 체크 표시1 윤곽선">
            <a:extLst>
              <a:ext uri="{FF2B5EF4-FFF2-40B4-BE49-F238E27FC236}">
                <a16:creationId xmlns:a16="http://schemas.microsoft.com/office/drawing/2014/main" id="{D1D46136-9812-8D85-5F8F-8ED6CD90F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3325" y="5047448"/>
            <a:ext cx="522155" cy="522155"/>
          </a:xfrm>
          <a:prstGeom prst="rect">
            <a:avLst/>
          </a:prstGeom>
        </p:spPr>
      </p:pic>
      <p:pic>
        <p:nvPicPr>
          <p:cNvPr id="28" name="그래픽 27" descr="배지 체크 표시1 윤곽선">
            <a:extLst>
              <a:ext uri="{FF2B5EF4-FFF2-40B4-BE49-F238E27FC236}">
                <a16:creationId xmlns:a16="http://schemas.microsoft.com/office/drawing/2014/main" id="{C6750D19-7E59-5B7C-16B2-5CD33E521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900" y="3536406"/>
            <a:ext cx="522155" cy="522155"/>
          </a:xfrm>
          <a:prstGeom prst="rect">
            <a:avLst/>
          </a:prstGeom>
        </p:spPr>
      </p:pic>
      <p:pic>
        <p:nvPicPr>
          <p:cNvPr id="20" name="그래픽 19" descr="배지 체크 표시1 윤곽선">
            <a:extLst>
              <a:ext uri="{FF2B5EF4-FFF2-40B4-BE49-F238E27FC236}">
                <a16:creationId xmlns:a16="http://schemas.microsoft.com/office/drawing/2014/main" id="{73DEFDE9-A460-E89C-00AB-E019CF709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5060" y="4071578"/>
            <a:ext cx="522155" cy="52215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3A5B9DA-D694-992A-3771-38678B14E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4327" y="4359177"/>
            <a:ext cx="1211318" cy="118309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04D6501-C4D8-0CE5-BB8E-8CF4BB8A8216}"/>
              </a:ext>
            </a:extLst>
          </p:cNvPr>
          <p:cNvSpPr txBox="1"/>
          <p:nvPr/>
        </p:nvSpPr>
        <p:spPr>
          <a:xfrm>
            <a:off x="387692" y="3789058"/>
            <a:ext cx="351417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고객의 자녀의 </a:t>
            </a:r>
            <a:r>
              <a:rPr lang="ko-KR" altLang="en-US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월령을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파악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월령별</a:t>
            </a:r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추천 인기 상품 정보 제공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sz="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88559D-1B60-3970-5B73-2061E9589F53}"/>
              </a:ext>
            </a:extLst>
          </p:cNvPr>
          <p:cNvSpPr txBox="1"/>
          <p:nvPr/>
        </p:nvSpPr>
        <p:spPr>
          <a:xfrm>
            <a:off x="482389" y="464349"/>
            <a:ext cx="368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개선안</a:t>
            </a:r>
            <a:endParaRPr lang="ko-KR" altLang="en-US" sz="32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5F51265-49EB-E779-D488-A345F48A94E2}"/>
              </a:ext>
            </a:extLst>
          </p:cNvPr>
          <p:cNvCxnSpPr>
            <a:cxnSpLocks/>
          </p:cNvCxnSpPr>
          <p:nvPr/>
        </p:nvCxnSpPr>
        <p:spPr>
          <a:xfrm>
            <a:off x="581618" y="986584"/>
            <a:ext cx="1148859" cy="0"/>
          </a:xfrm>
          <a:prstGeom prst="line">
            <a:avLst/>
          </a:prstGeom>
          <a:ln w="50800">
            <a:solidFill>
              <a:srgbClr val="F6D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974C6D5-3AB7-62C9-AA45-DC0FB9A5D6A3}"/>
              </a:ext>
            </a:extLst>
          </p:cNvPr>
          <p:cNvSpPr txBox="1"/>
          <p:nvPr/>
        </p:nvSpPr>
        <p:spPr>
          <a:xfrm>
            <a:off x="1845223" y="711910"/>
            <a:ext cx="617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고객 이탈 방지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6DB4AFA-5D3E-375F-D4FA-2BCE6C72FBE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492" b="89625" l="7282" r="93366">
                        <a14:foregroundMark x1="7282" y1="58057" x2="7282" y2="58057"/>
                        <a14:foregroundMark x1="91424" y1="67329" x2="91424" y2="67329"/>
                        <a14:foregroundMark x1="93366" y1="61148" x2="93366" y2="61148"/>
                        <a14:foregroundMark x1="93366" y1="61148" x2="93366" y2="61148"/>
                        <a14:foregroundMark x1="77508" y1="79249" x2="77508" y2="79249"/>
                        <a14:foregroundMark x1="78155" y1="71744" x2="78155" y2="71744"/>
                        <a14:foregroundMark x1="78155" y1="87638" x2="78155" y2="87638"/>
                        <a14:foregroundMark x1="22816" y1="85872" x2="22816" y2="85872"/>
                        <a14:foregroundMark x1="23463" y1="79249" x2="23463" y2="79249"/>
                        <a14:foregroundMark x1="22492" y1="71744" x2="22492" y2="71744"/>
                        <a14:foregroundMark x1="46764" y1="9492" x2="46764" y2="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90654" y="5334092"/>
            <a:ext cx="1420713" cy="10413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22A07AF-2606-7370-BC54-B4BB600CCB30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605" b="92655" l="6250" r="93466">
                        <a14:foregroundMark x1="7102" y1="33051" x2="7102" y2="33051"/>
                        <a14:foregroundMark x1="37216" y1="23729" x2="37216" y2="23729"/>
                        <a14:foregroundMark x1="19886" y1="53390" x2="19886" y2="53390"/>
                        <a14:foregroundMark x1="19886" y1="43785" x2="19886" y2="43785"/>
                        <a14:foregroundMark x1="19602" y1="62994" x2="19602" y2="62994"/>
                        <a14:foregroundMark x1="19886" y1="72599" x2="19886" y2="72599"/>
                        <a14:foregroundMark x1="19886" y1="82768" x2="19886" y2="82768"/>
                        <a14:foregroundMark x1="19318" y1="91243" x2="19318" y2="91243"/>
                        <a14:foregroundMark x1="19602" y1="92373" x2="19602" y2="92373"/>
                        <a14:foregroundMark x1="90625" y1="82486" x2="90625" y2="82486"/>
                        <a14:foregroundMark x1="92045" y1="71186" x2="92045" y2="71186"/>
                        <a14:foregroundMark x1="92614" y1="60734" x2="92614" y2="60734"/>
                        <a14:foregroundMark x1="93466" y1="72034" x2="93466" y2="72034"/>
                        <a14:foregroundMark x1="90909" y1="92655" x2="90909" y2="926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37009" y="4847993"/>
            <a:ext cx="1108468" cy="11147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BFA3A66-C310-194F-CCAA-4EB397D02559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23883" y1="88776" x2="23883" y2="887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0207" y="3982808"/>
            <a:ext cx="1622321" cy="16390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E684111-CC5D-2302-5271-AC1FEF888C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16" b="91718" l="6604" r="91824">
                        <a14:foregroundMark x1="33962" y1="64110" x2="33962" y2="64110"/>
                        <a14:foregroundMark x1="44025" y1="63497" x2="44025" y2="63497"/>
                        <a14:foregroundMark x1="43396" y1="82515" x2="43396" y2="82515"/>
                        <a14:foregroundMark x1="52830" y1="82515" x2="52830" y2="82515"/>
                        <a14:foregroundMark x1="70440" y1="82515" x2="70440" y2="82515"/>
                        <a14:foregroundMark x1="82390" y1="80675" x2="82390" y2="80675"/>
                        <a14:foregroundMark x1="91824" y1="42025" x2="91824" y2="43252"/>
                        <a14:foregroundMark x1="6918" y1="54908" x2="6918" y2="50000"/>
                        <a14:foregroundMark x1="22013" y1="91718" x2="22013" y2="9171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8408" y="3271768"/>
            <a:ext cx="597998" cy="613042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F5856F9-E67C-11DA-CCA6-CFE52F25134F}"/>
              </a:ext>
            </a:extLst>
          </p:cNvPr>
          <p:cNvSpPr/>
          <p:nvPr/>
        </p:nvSpPr>
        <p:spPr>
          <a:xfrm>
            <a:off x="421360" y="1797223"/>
            <a:ext cx="3525926" cy="136005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F76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맞춤형 상품 정보 제공을 통해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구매로 이어질 수 있는 </a:t>
            </a:r>
            <a:endParaRPr lang="en-US" altLang="ko-KR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마케팅 전략 개선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6DEBE-D575-704D-DE7E-5FFF2905D9A9}"/>
              </a:ext>
            </a:extLst>
          </p:cNvPr>
          <p:cNvSpPr txBox="1"/>
          <p:nvPr/>
        </p:nvSpPr>
        <p:spPr>
          <a:xfrm>
            <a:off x="1244907" y="1540517"/>
            <a:ext cx="187883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회원의 이탈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1986C4E-783C-0D82-6FAE-46CA1E3F6961}"/>
              </a:ext>
            </a:extLst>
          </p:cNvPr>
          <p:cNvSpPr/>
          <p:nvPr/>
        </p:nvSpPr>
        <p:spPr>
          <a:xfrm>
            <a:off x="8240223" y="1802422"/>
            <a:ext cx="3525926" cy="136005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7F76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미혼 고객의 이용 비중 증대를</a:t>
            </a:r>
            <a:endParaRPr lang="en-US" altLang="ko-KR" sz="1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5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위하여 유아용품 외의 </a:t>
            </a:r>
            <a:endParaRPr lang="en-US" altLang="ko-KR" sz="1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상품 판매 사실 홍보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1D94C-38CE-500F-6F16-78855499586A}"/>
              </a:ext>
            </a:extLst>
          </p:cNvPr>
          <p:cNvSpPr txBox="1"/>
          <p:nvPr/>
        </p:nvSpPr>
        <p:spPr>
          <a:xfrm>
            <a:off x="9048224" y="1263518"/>
            <a:ext cx="187883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미혼 여성 고객의</a:t>
            </a:r>
            <a:endParaRPr lang="en-US" altLang="ko-KR" sz="1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재구매율 증대</a:t>
            </a:r>
            <a:endParaRPr lang="en-US" altLang="ko-KR" sz="1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9067C7-9C0D-26BF-3C7B-447E3DB41B37}"/>
              </a:ext>
            </a:extLst>
          </p:cNvPr>
          <p:cNvSpPr/>
          <p:nvPr/>
        </p:nvSpPr>
        <p:spPr>
          <a:xfrm>
            <a:off x="4333036" y="1797223"/>
            <a:ext cx="3525926" cy="136005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인기 상품으로 구성한</a:t>
            </a:r>
            <a:endParaRPr lang="en-US" altLang="ko-KR" sz="1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5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5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선물패키지 제작</a:t>
            </a:r>
            <a:endParaRPr lang="en-US" altLang="ko-KR" sz="1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DBC68-866C-8461-9EFC-0AF89D537410}"/>
              </a:ext>
            </a:extLst>
          </p:cNvPr>
          <p:cNvSpPr txBox="1"/>
          <p:nvPr/>
        </p:nvSpPr>
        <p:spPr>
          <a:xfrm>
            <a:off x="5154339" y="1260863"/>
            <a:ext cx="1878831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미혼 여성 고객 타겟 마케팅</a:t>
            </a:r>
            <a:endParaRPr lang="en-US" altLang="ko-KR" sz="18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F9465B1-297F-8950-4BC6-F041D83849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32309" y="3499128"/>
            <a:ext cx="804519" cy="62161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2594BF6-A4BA-1C12-665F-B2F1329E0C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95125" y="3578289"/>
            <a:ext cx="713443" cy="696222"/>
          </a:xfrm>
          <a:prstGeom prst="rect">
            <a:avLst/>
          </a:prstGeom>
        </p:spPr>
      </p:pic>
      <p:sp>
        <p:nvSpPr>
          <p:cNvPr id="18" name="자유형: 도형 17">
            <a:extLst>
              <a:ext uri="{FF2B5EF4-FFF2-40B4-BE49-F238E27FC236}">
                <a16:creationId xmlns:a16="http://schemas.microsoft.com/office/drawing/2014/main" id="{4CFA42F3-FFBD-7F11-1ECF-52DA689D79AD}"/>
              </a:ext>
            </a:extLst>
          </p:cNvPr>
          <p:cNvSpPr/>
          <p:nvPr/>
        </p:nvSpPr>
        <p:spPr>
          <a:xfrm rot="18369508">
            <a:off x="6468260" y="4037175"/>
            <a:ext cx="438124" cy="322424"/>
          </a:xfrm>
          <a:custGeom>
            <a:avLst/>
            <a:gdLst>
              <a:gd name="connsiteX0" fmla="*/ 438125 w 438124"/>
              <a:gd name="connsiteY0" fmla="*/ 161212 h 322424"/>
              <a:gd name="connsiteX1" fmla="*/ 409550 w 438124"/>
              <a:gd name="connsiteY1" fmla="*/ 189787 h 322424"/>
              <a:gd name="connsiteX2" fmla="*/ 97511 w 438124"/>
              <a:gd name="connsiteY2" fmla="*/ 189787 h 322424"/>
              <a:gd name="connsiteX3" fmla="*/ 182093 w 438124"/>
              <a:gd name="connsiteY3" fmla="*/ 274369 h 322424"/>
              <a:gd name="connsiteX4" fmla="*/ 180667 w 438124"/>
              <a:gd name="connsiteY4" fmla="*/ 314755 h 322424"/>
              <a:gd name="connsiteX5" fmla="*/ 141707 w 438124"/>
              <a:gd name="connsiteY5" fmla="*/ 314755 h 322424"/>
              <a:gd name="connsiteX6" fmla="*/ 8357 w 438124"/>
              <a:gd name="connsiteY6" fmla="*/ 181405 h 322424"/>
              <a:gd name="connsiteX7" fmla="*/ 8357 w 438124"/>
              <a:gd name="connsiteY7" fmla="*/ 141019 h 322424"/>
              <a:gd name="connsiteX8" fmla="*/ 141707 w 438124"/>
              <a:gd name="connsiteY8" fmla="*/ 7669 h 322424"/>
              <a:gd name="connsiteX9" fmla="*/ 182093 w 438124"/>
              <a:gd name="connsiteY9" fmla="*/ 9095 h 322424"/>
              <a:gd name="connsiteX10" fmla="*/ 182093 w 438124"/>
              <a:gd name="connsiteY10" fmla="*/ 48055 h 322424"/>
              <a:gd name="connsiteX11" fmla="*/ 97511 w 438124"/>
              <a:gd name="connsiteY11" fmla="*/ 132637 h 322424"/>
              <a:gd name="connsiteX12" fmla="*/ 409550 w 438124"/>
              <a:gd name="connsiteY12" fmla="*/ 132637 h 322424"/>
              <a:gd name="connsiteX13" fmla="*/ 438125 w 438124"/>
              <a:gd name="connsiteY13" fmla="*/ 161212 h 3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124" h="322424">
                <a:moveTo>
                  <a:pt x="438125" y="161212"/>
                </a:moveTo>
                <a:cubicBezTo>
                  <a:pt x="438125" y="176994"/>
                  <a:pt x="425332" y="189787"/>
                  <a:pt x="409550" y="189787"/>
                </a:cubicBezTo>
                <a:lnTo>
                  <a:pt x="97511" y="189787"/>
                </a:lnTo>
                <a:lnTo>
                  <a:pt x="182093" y="274369"/>
                </a:lnTo>
                <a:cubicBezTo>
                  <a:pt x="192851" y="285915"/>
                  <a:pt x="192213" y="303997"/>
                  <a:pt x="180667" y="314755"/>
                </a:cubicBezTo>
                <a:cubicBezTo>
                  <a:pt x="169693" y="324981"/>
                  <a:pt x="152681" y="324981"/>
                  <a:pt x="141707" y="314755"/>
                </a:cubicBezTo>
                <a:lnTo>
                  <a:pt x="8357" y="181405"/>
                </a:lnTo>
                <a:cubicBezTo>
                  <a:pt x="-2786" y="170249"/>
                  <a:pt x="-2786" y="152176"/>
                  <a:pt x="8357" y="141019"/>
                </a:cubicBezTo>
                <a:lnTo>
                  <a:pt x="141707" y="7669"/>
                </a:lnTo>
                <a:cubicBezTo>
                  <a:pt x="153253" y="-3089"/>
                  <a:pt x="171334" y="-2451"/>
                  <a:pt x="182093" y="9095"/>
                </a:cubicBezTo>
                <a:cubicBezTo>
                  <a:pt x="192319" y="20069"/>
                  <a:pt x="192319" y="37081"/>
                  <a:pt x="182093" y="48055"/>
                </a:cubicBezTo>
                <a:lnTo>
                  <a:pt x="97511" y="132637"/>
                </a:lnTo>
                <a:lnTo>
                  <a:pt x="409550" y="132637"/>
                </a:lnTo>
                <a:cubicBezTo>
                  <a:pt x="425332" y="132637"/>
                  <a:pt x="438125" y="145430"/>
                  <a:pt x="438125" y="16121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id="{04946C3C-4812-E58A-847D-AF2CEEC4D900}"/>
              </a:ext>
            </a:extLst>
          </p:cNvPr>
          <p:cNvSpPr/>
          <p:nvPr/>
        </p:nvSpPr>
        <p:spPr>
          <a:xfrm rot="13385347">
            <a:off x="5147166" y="4119533"/>
            <a:ext cx="438124" cy="322424"/>
          </a:xfrm>
          <a:custGeom>
            <a:avLst/>
            <a:gdLst>
              <a:gd name="connsiteX0" fmla="*/ 438125 w 438124"/>
              <a:gd name="connsiteY0" fmla="*/ 161212 h 322424"/>
              <a:gd name="connsiteX1" fmla="*/ 409550 w 438124"/>
              <a:gd name="connsiteY1" fmla="*/ 189787 h 322424"/>
              <a:gd name="connsiteX2" fmla="*/ 97511 w 438124"/>
              <a:gd name="connsiteY2" fmla="*/ 189787 h 322424"/>
              <a:gd name="connsiteX3" fmla="*/ 182093 w 438124"/>
              <a:gd name="connsiteY3" fmla="*/ 274369 h 322424"/>
              <a:gd name="connsiteX4" fmla="*/ 180667 w 438124"/>
              <a:gd name="connsiteY4" fmla="*/ 314755 h 322424"/>
              <a:gd name="connsiteX5" fmla="*/ 141707 w 438124"/>
              <a:gd name="connsiteY5" fmla="*/ 314755 h 322424"/>
              <a:gd name="connsiteX6" fmla="*/ 8357 w 438124"/>
              <a:gd name="connsiteY6" fmla="*/ 181405 h 322424"/>
              <a:gd name="connsiteX7" fmla="*/ 8357 w 438124"/>
              <a:gd name="connsiteY7" fmla="*/ 141019 h 322424"/>
              <a:gd name="connsiteX8" fmla="*/ 141707 w 438124"/>
              <a:gd name="connsiteY8" fmla="*/ 7669 h 322424"/>
              <a:gd name="connsiteX9" fmla="*/ 182093 w 438124"/>
              <a:gd name="connsiteY9" fmla="*/ 9095 h 322424"/>
              <a:gd name="connsiteX10" fmla="*/ 182093 w 438124"/>
              <a:gd name="connsiteY10" fmla="*/ 48055 h 322424"/>
              <a:gd name="connsiteX11" fmla="*/ 97511 w 438124"/>
              <a:gd name="connsiteY11" fmla="*/ 132637 h 322424"/>
              <a:gd name="connsiteX12" fmla="*/ 409550 w 438124"/>
              <a:gd name="connsiteY12" fmla="*/ 132637 h 322424"/>
              <a:gd name="connsiteX13" fmla="*/ 438125 w 438124"/>
              <a:gd name="connsiteY13" fmla="*/ 161212 h 3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124" h="322424">
                <a:moveTo>
                  <a:pt x="438125" y="161212"/>
                </a:moveTo>
                <a:cubicBezTo>
                  <a:pt x="438125" y="176994"/>
                  <a:pt x="425332" y="189787"/>
                  <a:pt x="409550" y="189787"/>
                </a:cubicBezTo>
                <a:lnTo>
                  <a:pt x="97511" y="189787"/>
                </a:lnTo>
                <a:lnTo>
                  <a:pt x="182093" y="274369"/>
                </a:lnTo>
                <a:cubicBezTo>
                  <a:pt x="192851" y="285915"/>
                  <a:pt x="192213" y="303997"/>
                  <a:pt x="180667" y="314755"/>
                </a:cubicBezTo>
                <a:cubicBezTo>
                  <a:pt x="169693" y="324981"/>
                  <a:pt x="152681" y="324981"/>
                  <a:pt x="141707" y="314755"/>
                </a:cubicBezTo>
                <a:lnTo>
                  <a:pt x="8357" y="181405"/>
                </a:lnTo>
                <a:cubicBezTo>
                  <a:pt x="-2786" y="170249"/>
                  <a:pt x="-2786" y="152176"/>
                  <a:pt x="8357" y="141019"/>
                </a:cubicBezTo>
                <a:lnTo>
                  <a:pt x="141707" y="7669"/>
                </a:lnTo>
                <a:cubicBezTo>
                  <a:pt x="153253" y="-3089"/>
                  <a:pt x="171334" y="-2451"/>
                  <a:pt x="182093" y="9095"/>
                </a:cubicBezTo>
                <a:cubicBezTo>
                  <a:pt x="192319" y="20069"/>
                  <a:pt x="192319" y="37081"/>
                  <a:pt x="182093" y="48055"/>
                </a:cubicBezTo>
                <a:lnTo>
                  <a:pt x="97511" y="132637"/>
                </a:lnTo>
                <a:lnTo>
                  <a:pt x="409550" y="132637"/>
                </a:lnTo>
                <a:cubicBezTo>
                  <a:pt x="425332" y="132637"/>
                  <a:pt x="438125" y="145430"/>
                  <a:pt x="438125" y="16121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B7F4376-3B53-BAC2-37C1-FB8A8FEF0DA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09739" y="5468148"/>
            <a:ext cx="892419" cy="849038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3658D4DF-2102-68F3-C97D-740973C60B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4325" y="5542270"/>
            <a:ext cx="915902" cy="840981"/>
          </a:xfrm>
          <a:prstGeom prst="rect">
            <a:avLst/>
          </a:prstGeom>
        </p:spPr>
      </p:pic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5ECE0E5D-2F09-579E-EC00-E9881FD68803}"/>
              </a:ext>
            </a:extLst>
          </p:cNvPr>
          <p:cNvSpPr/>
          <p:nvPr/>
        </p:nvSpPr>
        <p:spPr>
          <a:xfrm rot="7628606">
            <a:off x="5119459" y="5498076"/>
            <a:ext cx="438124" cy="322424"/>
          </a:xfrm>
          <a:custGeom>
            <a:avLst/>
            <a:gdLst>
              <a:gd name="connsiteX0" fmla="*/ 438125 w 438124"/>
              <a:gd name="connsiteY0" fmla="*/ 161212 h 322424"/>
              <a:gd name="connsiteX1" fmla="*/ 409550 w 438124"/>
              <a:gd name="connsiteY1" fmla="*/ 189787 h 322424"/>
              <a:gd name="connsiteX2" fmla="*/ 97511 w 438124"/>
              <a:gd name="connsiteY2" fmla="*/ 189787 h 322424"/>
              <a:gd name="connsiteX3" fmla="*/ 182093 w 438124"/>
              <a:gd name="connsiteY3" fmla="*/ 274369 h 322424"/>
              <a:gd name="connsiteX4" fmla="*/ 180667 w 438124"/>
              <a:gd name="connsiteY4" fmla="*/ 314755 h 322424"/>
              <a:gd name="connsiteX5" fmla="*/ 141707 w 438124"/>
              <a:gd name="connsiteY5" fmla="*/ 314755 h 322424"/>
              <a:gd name="connsiteX6" fmla="*/ 8357 w 438124"/>
              <a:gd name="connsiteY6" fmla="*/ 181405 h 322424"/>
              <a:gd name="connsiteX7" fmla="*/ 8357 w 438124"/>
              <a:gd name="connsiteY7" fmla="*/ 141019 h 322424"/>
              <a:gd name="connsiteX8" fmla="*/ 141707 w 438124"/>
              <a:gd name="connsiteY8" fmla="*/ 7669 h 322424"/>
              <a:gd name="connsiteX9" fmla="*/ 182093 w 438124"/>
              <a:gd name="connsiteY9" fmla="*/ 9095 h 322424"/>
              <a:gd name="connsiteX10" fmla="*/ 182093 w 438124"/>
              <a:gd name="connsiteY10" fmla="*/ 48055 h 322424"/>
              <a:gd name="connsiteX11" fmla="*/ 97511 w 438124"/>
              <a:gd name="connsiteY11" fmla="*/ 132637 h 322424"/>
              <a:gd name="connsiteX12" fmla="*/ 409550 w 438124"/>
              <a:gd name="connsiteY12" fmla="*/ 132637 h 322424"/>
              <a:gd name="connsiteX13" fmla="*/ 438125 w 438124"/>
              <a:gd name="connsiteY13" fmla="*/ 161212 h 3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124" h="322424">
                <a:moveTo>
                  <a:pt x="438125" y="161212"/>
                </a:moveTo>
                <a:cubicBezTo>
                  <a:pt x="438125" y="176994"/>
                  <a:pt x="425332" y="189787"/>
                  <a:pt x="409550" y="189787"/>
                </a:cubicBezTo>
                <a:lnTo>
                  <a:pt x="97511" y="189787"/>
                </a:lnTo>
                <a:lnTo>
                  <a:pt x="182093" y="274369"/>
                </a:lnTo>
                <a:cubicBezTo>
                  <a:pt x="192851" y="285915"/>
                  <a:pt x="192213" y="303997"/>
                  <a:pt x="180667" y="314755"/>
                </a:cubicBezTo>
                <a:cubicBezTo>
                  <a:pt x="169693" y="324981"/>
                  <a:pt x="152681" y="324981"/>
                  <a:pt x="141707" y="314755"/>
                </a:cubicBezTo>
                <a:lnTo>
                  <a:pt x="8357" y="181405"/>
                </a:lnTo>
                <a:cubicBezTo>
                  <a:pt x="-2786" y="170249"/>
                  <a:pt x="-2786" y="152176"/>
                  <a:pt x="8357" y="141019"/>
                </a:cubicBezTo>
                <a:lnTo>
                  <a:pt x="141707" y="7669"/>
                </a:lnTo>
                <a:cubicBezTo>
                  <a:pt x="153253" y="-3089"/>
                  <a:pt x="171334" y="-2451"/>
                  <a:pt x="182093" y="9095"/>
                </a:cubicBezTo>
                <a:cubicBezTo>
                  <a:pt x="192319" y="20069"/>
                  <a:pt x="192319" y="37081"/>
                  <a:pt x="182093" y="48055"/>
                </a:cubicBezTo>
                <a:lnTo>
                  <a:pt x="97511" y="132637"/>
                </a:lnTo>
                <a:lnTo>
                  <a:pt x="409550" y="132637"/>
                </a:lnTo>
                <a:cubicBezTo>
                  <a:pt x="425332" y="132637"/>
                  <a:pt x="438125" y="145430"/>
                  <a:pt x="438125" y="16121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EA885DB-0DD7-841D-1802-0F177A7DEAD4}"/>
              </a:ext>
            </a:extLst>
          </p:cNvPr>
          <p:cNvSpPr txBox="1"/>
          <p:nvPr/>
        </p:nvSpPr>
        <p:spPr>
          <a:xfrm>
            <a:off x="8681468" y="3744324"/>
            <a:ext cx="28399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여성용품 쿠폰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유아용품 외의 제품 판매 사실에 대한 홍보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A0D23B78-700F-8327-A0D1-B202997A4790}"/>
              </a:ext>
            </a:extLst>
          </p:cNvPr>
          <p:cNvSpPr/>
          <p:nvPr/>
        </p:nvSpPr>
        <p:spPr>
          <a:xfrm rot="2655283">
            <a:off x="6438252" y="5493013"/>
            <a:ext cx="438124" cy="322424"/>
          </a:xfrm>
          <a:custGeom>
            <a:avLst/>
            <a:gdLst>
              <a:gd name="connsiteX0" fmla="*/ 438125 w 438124"/>
              <a:gd name="connsiteY0" fmla="*/ 161212 h 322424"/>
              <a:gd name="connsiteX1" fmla="*/ 409550 w 438124"/>
              <a:gd name="connsiteY1" fmla="*/ 189787 h 322424"/>
              <a:gd name="connsiteX2" fmla="*/ 97511 w 438124"/>
              <a:gd name="connsiteY2" fmla="*/ 189787 h 322424"/>
              <a:gd name="connsiteX3" fmla="*/ 182093 w 438124"/>
              <a:gd name="connsiteY3" fmla="*/ 274369 h 322424"/>
              <a:gd name="connsiteX4" fmla="*/ 180667 w 438124"/>
              <a:gd name="connsiteY4" fmla="*/ 314755 h 322424"/>
              <a:gd name="connsiteX5" fmla="*/ 141707 w 438124"/>
              <a:gd name="connsiteY5" fmla="*/ 314755 h 322424"/>
              <a:gd name="connsiteX6" fmla="*/ 8357 w 438124"/>
              <a:gd name="connsiteY6" fmla="*/ 181405 h 322424"/>
              <a:gd name="connsiteX7" fmla="*/ 8357 w 438124"/>
              <a:gd name="connsiteY7" fmla="*/ 141019 h 322424"/>
              <a:gd name="connsiteX8" fmla="*/ 141707 w 438124"/>
              <a:gd name="connsiteY8" fmla="*/ 7669 h 322424"/>
              <a:gd name="connsiteX9" fmla="*/ 182093 w 438124"/>
              <a:gd name="connsiteY9" fmla="*/ 9095 h 322424"/>
              <a:gd name="connsiteX10" fmla="*/ 182093 w 438124"/>
              <a:gd name="connsiteY10" fmla="*/ 48055 h 322424"/>
              <a:gd name="connsiteX11" fmla="*/ 97511 w 438124"/>
              <a:gd name="connsiteY11" fmla="*/ 132637 h 322424"/>
              <a:gd name="connsiteX12" fmla="*/ 409550 w 438124"/>
              <a:gd name="connsiteY12" fmla="*/ 132637 h 322424"/>
              <a:gd name="connsiteX13" fmla="*/ 438125 w 438124"/>
              <a:gd name="connsiteY13" fmla="*/ 161212 h 322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38124" h="322424">
                <a:moveTo>
                  <a:pt x="438125" y="161212"/>
                </a:moveTo>
                <a:cubicBezTo>
                  <a:pt x="438125" y="176994"/>
                  <a:pt x="425332" y="189787"/>
                  <a:pt x="409550" y="189787"/>
                </a:cubicBezTo>
                <a:lnTo>
                  <a:pt x="97511" y="189787"/>
                </a:lnTo>
                <a:lnTo>
                  <a:pt x="182093" y="274369"/>
                </a:lnTo>
                <a:cubicBezTo>
                  <a:pt x="192851" y="285915"/>
                  <a:pt x="192213" y="303997"/>
                  <a:pt x="180667" y="314755"/>
                </a:cubicBezTo>
                <a:cubicBezTo>
                  <a:pt x="169693" y="324981"/>
                  <a:pt x="152681" y="324981"/>
                  <a:pt x="141707" y="314755"/>
                </a:cubicBezTo>
                <a:lnTo>
                  <a:pt x="8357" y="181405"/>
                </a:lnTo>
                <a:cubicBezTo>
                  <a:pt x="-2786" y="170249"/>
                  <a:pt x="-2786" y="152176"/>
                  <a:pt x="8357" y="141019"/>
                </a:cubicBezTo>
                <a:lnTo>
                  <a:pt x="141707" y="7669"/>
                </a:lnTo>
                <a:cubicBezTo>
                  <a:pt x="153253" y="-3089"/>
                  <a:pt x="171334" y="-2451"/>
                  <a:pt x="182093" y="9095"/>
                </a:cubicBezTo>
                <a:cubicBezTo>
                  <a:pt x="192319" y="20069"/>
                  <a:pt x="192319" y="37081"/>
                  <a:pt x="182093" y="48055"/>
                </a:cubicBezTo>
                <a:lnTo>
                  <a:pt x="97511" y="132637"/>
                </a:lnTo>
                <a:lnTo>
                  <a:pt x="409550" y="132637"/>
                </a:lnTo>
                <a:cubicBezTo>
                  <a:pt x="425332" y="132637"/>
                  <a:pt x="438125" y="145430"/>
                  <a:pt x="438125" y="161212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9BBB0A-62AF-11B7-B1EE-0D09D69E14A7}"/>
              </a:ext>
            </a:extLst>
          </p:cNvPr>
          <p:cNvSpPr txBox="1"/>
          <p:nvPr/>
        </p:nvSpPr>
        <p:spPr>
          <a:xfrm>
            <a:off x="518871" y="5298694"/>
            <a:ext cx="3330901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구매 횟수에 따른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5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멤버십 혜택을 나누어 구매 독려 </a:t>
            </a:r>
          </a:p>
        </p:txBody>
      </p:sp>
    </p:spTree>
    <p:extLst>
      <p:ext uri="{BB962C8B-B14F-4D97-AF65-F5344CB8AC3E}">
        <p14:creationId xmlns:p14="http://schemas.microsoft.com/office/powerpoint/2010/main" val="3836747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FBEBF14-A718-ED51-46BA-754065305CDE}"/>
              </a:ext>
            </a:extLst>
          </p:cNvPr>
          <p:cNvSpPr/>
          <p:nvPr/>
        </p:nvSpPr>
        <p:spPr>
          <a:xfrm>
            <a:off x="3761223" y="2639615"/>
            <a:ext cx="4669554" cy="15787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83A5385C-C315-FD60-BA21-2D81A6AF91B9}"/>
              </a:ext>
            </a:extLst>
          </p:cNvPr>
          <p:cNvSpPr txBox="1">
            <a:spLocks/>
          </p:cNvSpPr>
          <p:nvPr/>
        </p:nvSpPr>
        <p:spPr>
          <a:xfrm>
            <a:off x="1151681" y="2235200"/>
            <a:ext cx="9888638" cy="23876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Question?</a:t>
            </a:r>
            <a:endParaRPr lang="ko-KR" altLang="en-US" sz="6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BEC8E9-8B9C-ED07-28D5-8E6396DED107}"/>
              </a:ext>
            </a:extLst>
          </p:cNvPr>
          <p:cNvSpPr/>
          <p:nvPr/>
        </p:nvSpPr>
        <p:spPr>
          <a:xfrm>
            <a:off x="123824" y="123825"/>
            <a:ext cx="11934825" cy="6600826"/>
          </a:xfrm>
          <a:prstGeom prst="rect">
            <a:avLst/>
          </a:prstGeom>
          <a:noFill/>
          <a:ln w="254000">
            <a:solidFill>
              <a:srgbClr val="F6D2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7934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D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5C437060-2F59-2F1C-2311-C8EF74086C0F}"/>
              </a:ext>
            </a:extLst>
          </p:cNvPr>
          <p:cNvSpPr/>
          <p:nvPr/>
        </p:nvSpPr>
        <p:spPr>
          <a:xfrm>
            <a:off x="0" y="2583994"/>
            <a:ext cx="12192000" cy="2647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10AF14DA-5FA5-06F0-B4CD-6F9936DBE172}"/>
              </a:ext>
            </a:extLst>
          </p:cNvPr>
          <p:cNvSpPr/>
          <p:nvPr/>
        </p:nvSpPr>
        <p:spPr>
          <a:xfrm>
            <a:off x="3648000" y="1437150"/>
            <a:ext cx="4896000" cy="489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rtlCol="0" anchor="ctr"/>
          <a:lstStyle/>
          <a:p>
            <a:pPr algn="ctr"/>
            <a:endParaRPr lang="ko-KR" altLang="en-US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5F0D29E-8F1D-048E-D50C-6AED0DA30111}"/>
              </a:ext>
            </a:extLst>
          </p:cNvPr>
          <p:cNvGrpSpPr/>
          <p:nvPr/>
        </p:nvGrpSpPr>
        <p:grpSpPr>
          <a:xfrm>
            <a:off x="3841259" y="1347387"/>
            <a:ext cx="4509481" cy="4601376"/>
            <a:chOff x="4975294" y="1964639"/>
            <a:chExt cx="4509481" cy="460137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639AE1A-3259-5B20-6BE5-C72A95948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0846" y="1964639"/>
              <a:ext cx="3965121" cy="3965121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6E9C23-5D11-5CA8-DFF6-4BB5B3677930}"/>
                </a:ext>
              </a:extLst>
            </p:cNvPr>
            <p:cNvSpPr txBox="1"/>
            <p:nvPr/>
          </p:nvSpPr>
          <p:spPr>
            <a:xfrm>
              <a:off x="5161077" y="5858129"/>
              <a:ext cx="42246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ILDEUNGURIZO</a:t>
              </a:r>
              <a:endParaRPr lang="ko-KR" altLang="en-US" sz="40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F142952-A041-8246-3D4F-22B849B923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344" b="21380"/>
            <a:stretch/>
          </p:blipFill>
          <p:spPr>
            <a:xfrm rot="13586613">
              <a:off x="7457289" y="3722542"/>
              <a:ext cx="1569686" cy="248528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245C238-3033-A9E3-CC55-E10047E9D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8724" b="29705"/>
            <a:stretch/>
          </p:blipFill>
          <p:spPr>
            <a:xfrm rot="18921451">
              <a:off x="4975294" y="4104437"/>
              <a:ext cx="1620918" cy="222210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AE0CD7B-0B65-0CE9-1689-0395681AD1E4}"/>
              </a:ext>
            </a:extLst>
          </p:cNvPr>
          <p:cNvSpPr txBox="1"/>
          <p:nvPr/>
        </p:nvSpPr>
        <p:spPr>
          <a:xfrm>
            <a:off x="202252" y="3307527"/>
            <a:ext cx="3118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유아용품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전문 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/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온라인 쇼핑몰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46A01B-26C9-9CF4-2D6E-92AA59286041}"/>
              </a:ext>
            </a:extLst>
          </p:cNvPr>
          <p:cNvSpPr txBox="1"/>
          <p:nvPr/>
        </p:nvSpPr>
        <p:spPr>
          <a:xfrm>
            <a:off x="8783196" y="3007987"/>
            <a:ext cx="35293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누적 </a:t>
            </a:r>
            <a:r>
              <a:rPr lang="ko-KR" altLang="en-US" sz="3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회원수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36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100</a:t>
            </a:r>
            <a:r>
              <a:rPr lang="ko-KR" altLang="en-US" sz="36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만명</a:t>
            </a:r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</a:t>
            </a:r>
            <a:endParaRPr lang="en-US" altLang="ko-KR" sz="3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3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달성한 </a:t>
            </a:r>
            <a:r>
              <a:rPr lang="ko-KR" altLang="en-US" sz="36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업계 </a:t>
            </a:r>
            <a:r>
              <a:rPr lang="en-US" altLang="ko-KR" sz="36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36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C013BE-A45A-6E30-FA38-85F024E88CC8}"/>
              </a:ext>
            </a:extLst>
          </p:cNvPr>
          <p:cNvSpPr txBox="1"/>
          <p:nvPr/>
        </p:nvSpPr>
        <p:spPr>
          <a:xfrm>
            <a:off x="443060" y="347317"/>
            <a:ext cx="5433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기업</a:t>
            </a:r>
            <a:r>
              <a:rPr lang="en-US" altLang="ko-KR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4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62242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88DD5BB0-E53D-6579-4EB1-787752759433}"/>
              </a:ext>
            </a:extLst>
          </p:cNvPr>
          <p:cNvSpPr txBox="1"/>
          <p:nvPr/>
        </p:nvSpPr>
        <p:spPr>
          <a:xfrm>
            <a:off x="443061" y="464349"/>
            <a:ext cx="2507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추진 배경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FBADD3-939B-D7B4-7638-061C0B8D66B8}"/>
              </a:ext>
            </a:extLst>
          </p:cNvPr>
          <p:cNvSpPr txBox="1"/>
          <p:nvPr/>
        </p:nvSpPr>
        <p:spPr>
          <a:xfrm>
            <a:off x="8156766" y="2503247"/>
            <a:ext cx="19645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solidFill>
                  <a:schemeClr val="bg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골드 키드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F2B72F-29CA-1230-DC51-4E0DD4264F58}"/>
              </a:ext>
            </a:extLst>
          </p:cNvPr>
          <p:cNvSpPr txBox="1"/>
          <p:nvPr/>
        </p:nvSpPr>
        <p:spPr>
          <a:xfrm>
            <a:off x="9724830" y="4028763"/>
            <a:ext cx="196453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000" dirty="0">
                <a:solidFill>
                  <a:schemeClr val="bg2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에잇 포켓</a:t>
            </a: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281992B8-5A96-AC75-FCCD-E3AB3BAC74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279147"/>
              </p:ext>
            </p:extLst>
          </p:nvPr>
        </p:nvGraphicFramePr>
        <p:xfrm>
          <a:off x="789484" y="2009691"/>
          <a:ext cx="3095643" cy="30963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2B6B801-B84C-2EBD-9E42-3ABB09DAC6F8}"/>
              </a:ext>
            </a:extLst>
          </p:cNvPr>
          <p:cNvSpPr txBox="1"/>
          <p:nvPr/>
        </p:nvSpPr>
        <p:spPr>
          <a:xfrm>
            <a:off x="740891" y="2305118"/>
            <a:ext cx="1052782" cy="332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천명</a:t>
            </a:r>
            <a:r>
              <a:rPr lang="en-US" altLang="ko-KR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0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5183E-EF8A-9EE9-A592-8EED161AD54A}"/>
              </a:ext>
            </a:extLst>
          </p:cNvPr>
          <p:cNvSpPr txBox="1"/>
          <p:nvPr/>
        </p:nvSpPr>
        <p:spPr>
          <a:xfrm>
            <a:off x="679899" y="1151428"/>
            <a:ext cx="11510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매년 출생아 수가 감소하고 있으나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유아용품에 대한 소비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는 오히려 늘어나고 있어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유아용품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오픈마켓 업계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경쟁이 심화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되고 있는 상황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DE48DB35-2CFD-A264-8040-B4F79A1174BE}"/>
              </a:ext>
            </a:extLst>
          </p:cNvPr>
          <p:cNvGrpSpPr/>
          <p:nvPr/>
        </p:nvGrpSpPr>
        <p:grpSpPr>
          <a:xfrm rot="20452075">
            <a:off x="8791528" y="3578700"/>
            <a:ext cx="996345" cy="937015"/>
            <a:chOff x="9018239" y="3505199"/>
            <a:chExt cx="2617293" cy="265155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1841F28-BEF0-A37C-F9AF-16A6353C7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910" b="95349" l="6283" r="96859">
                          <a14:foregroundMark x1="57853" y1="4910" x2="57853" y2="4910"/>
                          <a14:foregroundMark x1="6283" y1="39793" x2="6283" y2="39793"/>
                          <a14:foregroundMark x1="48429" y1="95607" x2="48429" y2="95607"/>
                          <a14:foregroundMark x1="76178" y1="67183" x2="76178" y2="67183"/>
                          <a14:foregroundMark x1="96859" y1="65633" x2="96859" y2="656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018239" y="3505199"/>
              <a:ext cx="2617293" cy="2651551"/>
            </a:xfrm>
            <a:prstGeom prst="rect">
              <a:avLst/>
            </a:prstGeom>
          </p:spPr>
        </p:pic>
        <p:pic>
          <p:nvPicPr>
            <p:cNvPr id="22" name="그래픽 21" descr="배지 8 윤곽선">
              <a:extLst>
                <a:ext uri="{FF2B5EF4-FFF2-40B4-BE49-F238E27FC236}">
                  <a16:creationId xmlns:a16="http://schemas.microsoft.com/office/drawing/2014/main" id="{456D0BFE-0428-CD20-7AAB-A1483C826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47721" y="4853098"/>
              <a:ext cx="914402" cy="914401"/>
            </a:xfrm>
            <a:prstGeom prst="rect">
              <a:avLst/>
            </a:prstGeom>
          </p:spPr>
        </p:pic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7016500A-D4D0-2B30-DC05-0436956C1EA1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8678" y1="46266" x2="58678" y2="46266"/>
                        <a14:foregroundMark x1="36157" y1="66598" x2="36157" y2="66598"/>
                        <a14:foregroundMark x1="36983" y1="73029" x2="36983" y2="73029"/>
                        <a14:foregroundMark x1="27893" y1="32988" x2="27893" y2="32988"/>
                        <a14:foregroundMark x1="64463" y1="23444" x2="64463" y2="23444"/>
                        <a14:foregroundMark x1="79339" y1="42531" x2="79339" y2="42531"/>
                        <a14:foregroundMark x1="81818" y1="66598" x2="81818" y2="66598"/>
                        <a14:foregroundMark x1="79339" y1="72614" x2="79339" y2="726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25329">
            <a:off x="9646894" y="2175890"/>
            <a:ext cx="974923" cy="11651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A21D8B1-9550-A485-A0CE-77632ACA4813}"/>
              </a:ext>
            </a:extLst>
          </p:cNvPr>
          <p:cNvSpPr txBox="1"/>
          <p:nvPr/>
        </p:nvSpPr>
        <p:spPr>
          <a:xfrm>
            <a:off x="8178757" y="3031222"/>
            <a:ext cx="3197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외동 아이로 태어나 귀하게 자란 어린이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CCE966-F4C0-7AD7-CB28-BEE29B34393F}"/>
              </a:ext>
            </a:extLst>
          </p:cNvPr>
          <p:cNvSpPr txBox="1"/>
          <p:nvPr/>
        </p:nvSpPr>
        <p:spPr>
          <a:xfrm>
            <a:off x="9351487" y="4004154"/>
            <a:ext cx="20961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에잇 포켓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D711A1-F562-9E6C-D17B-7FF18000208F}"/>
              </a:ext>
            </a:extLst>
          </p:cNvPr>
          <p:cNvSpPr txBox="1"/>
          <p:nvPr/>
        </p:nvSpPr>
        <p:spPr>
          <a:xfrm>
            <a:off x="8132263" y="2481081"/>
            <a:ext cx="21564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골드</a:t>
            </a:r>
            <a:r>
              <a:rPr lang="en-US" altLang="ko-KR" sz="30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000" dirty="0">
                <a:solidFill>
                  <a:srgbClr val="FFC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키드</a:t>
            </a:r>
          </a:p>
        </p:txBody>
      </p:sp>
      <p:graphicFrame>
        <p:nvGraphicFramePr>
          <p:cNvPr id="28" name="차트 27">
            <a:extLst>
              <a:ext uri="{FF2B5EF4-FFF2-40B4-BE49-F238E27FC236}">
                <a16:creationId xmlns:a16="http://schemas.microsoft.com/office/drawing/2014/main" id="{1665A312-C392-77F5-3835-A6FD10C63B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961980"/>
              </p:ext>
            </p:extLst>
          </p:nvPr>
        </p:nvGraphicFramePr>
        <p:xfrm>
          <a:off x="4185160" y="1964493"/>
          <a:ext cx="3464942" cy="3645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696C29BC-7F39-41F7-EBC9-D5A8B9978176}"/>
              </a:ext>
            </a:extLst>
          </p:cNvPr>
          <p:cNvSpPr txBox="1"/>
          <p:nvPr/>
        </p:nvSpPr>
        <p:spPr>
          <a:xfrm>
            <a:off x="4208506" y="2303454"/>
            <a:ext cx="599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억원</a:t>
            </a:r>
            <a:r>
              <a:rPr lang="en-US" altLang="ko-KR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0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63050D-17F5-C2B2-3777-5216476AF390}"/>
              </a:ext>
            </a:extLst>
          </p:cNvPr>
          <p:cNvSpPr txBox="1"/>
          <p:nvPr/>
        </p:nvSpPr>
        <p:spPr>
          <a:xfrm>
            <a:off x="787309" y="5212821"/>
            <a:ext cx="17037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출처 </a:t>
            </a:r>
            <a:r>
              <a:rPr lang="en-US" altLang="ko-KR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KOSIS </a:t>
            </a:r>
            <a:r>
              <a:rPr lang="ko-KR" altLang="en-US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국가 </a:t>
            </a:r>
            <a:r>
              <a:rPr lang="ko-KR" altLang="en-US" sz="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통계포털</a:t>
            </a:r>
            <a:endParaRPr lang="ko-KR" altLang="en-US" sz="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1FF0A3-217B-A13E-35C6-440C805C0470}"/>
              </a:ext>
            </a:extLst>
          </p:cNvPr>
          <p:cNvSpPr txBox="1"/>
          <p:nvPr/>
        </p:nvSpPr>
        <p:spPr>
          <a:xfrm>
            <a:off x="4159019" y="5219534"/>
            <a:ext cx="2544093" cy="215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자료 출처 </a:t>
            </a:r>
            <a:r>
              <a:rPr lang="en-US" altLang="ko-KR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오픈서베이</a:t>
            </a:r>
            <a:r>
              <a:rPr lang="ko-KR" altLang="en-US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육아 트렌드 리포트 </a:t>
            </a:r>
            <a:r>
              <a:rPr lang="en-US" altLang="ko-KR" sz="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2020</a:t>
            </a:r>
            <a:endParaRPr lang="ko-KR" altLang="en-US" sz="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E2DA50E-9D04-9CD3-3D6D-BB6ACFD58004}"/>
              </a:ext>
            </a:extLst>
          </p:cNvPr>
          <p:cNvSpPr txBox="1"/>
          <p:nvPr/>
        </p:nvSpPr>
        <p:spPr>
          <a:xfrm>
            <a:off x="1939238" y="2829190"/>
            <a:ext cx="2219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매년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만명 이상 감소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B13FEC-0745-13F9-5939-C7909371917A}"/>
              </a:ext>
            </a:extLst>
          </p:cNvPr>
          <p:cNvSpPr txBox="1"/>
          <p:nvPr/>
        </p:nvSpPr>
        <p:spPr>
          <a:xfrm>
            <a:off x="7568197" y="4488986"/>
            <a:ext cx="3861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출산율이 낮아지면서 한 명의 아이를 위해 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r"/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부모 및 친척 여럿이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지갑을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여는 현상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783811E6-037B-7C31-E3F5-B915F527331B}"/>
              </a:ext>
            </a:extLst>
          </p:cNvPr>
          <p:cNvSpPr/>
          <p:nvPr/>
        </p:nvSpPr>
        <p:spPr>
          <a:xfrm rot="17677738">
            <a:off x="2263576" y="2646878"/>
            <a:ext cx="517328" cy="1889764"/>
          </a:xfrm>
          <a:prstGeom prst="downArrow">
            <a:avLst>
              <a:gd name="adj1" fmla="val 42117"/>
              <a:gd name="adj2" fmla="val 62666"/>
            </a:avLst>
          </a:prstGeom>
          <a:solidFill>
            <a:srgbClr val="0070C0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0A3C3FFB-7469-4587-4D4F-82A3F36DFA87}"/>
              </a:ext>
            </a:extLst>
          </p:cNvPr>
          <p:cNvCxnSpPr>
            <a:cxnSpLocks/>
          </p:cNvCxnSpPr>
          <p:nvPr/>
        </p:nvCxnSpPr>
        <p:spPr>
          <a:xfrm>
            <a:off x="581618" y="986584"/>
            <a:ext cx="1655250" cy="0"/>
          </a:xfrm>
          <a:prstGeom prst="line">
            <a:avLst/>
          </a:prstGeom>
          <a:ln w="50800">
            <a:solidFill>
              <a:srgbClr val="F6D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2680A66-C6B0-AEED-2293-49FB5C27211B}"/>
              </a:ext>
            </a:extLst>
          </p:cNvPr>
          <p:cNvSpPr/>
          <p:nvPr/>
        </p:nvSpPr>
        <p:spPr>
          <a:xfrm>
            <a:off x="679899" y="5727224"/>
            <a:ext cx="10832201" cy="73049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이에</a:t>
            </a:r>
            <a:r>
              <a:rPr lang="en-US" altLang="ko-KR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시장 경쟁력을 높이기 위한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n w="0"/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기존회원 이탈방지</a:t>
            </a:r>
            <a:r>
              <a:rPr lang="ko-KR" altLang="en-US" sz="2000" dirty="0">
                <a:ln w="0"/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및 </a:t>
            </a:r>
            <a:r>
              <a:rPr lang="ko-KR" altLang="en-US" sz="2000" dirty="0">
                <a:ln w="0"/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고객불만 개선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전략 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C28C101-429C-EB10-58CE-1BEBE5C258CF}"/>
              </a:ext>
            </a:extLst>
          </p:cNvPr>
          <p:cNvCxnSpPr>
            <a:cxnSpLocks/>
          </p:cNvCxnSpPr>
          <p:nvPr/>
        </p:nvCxnSpPr>
        <p:spPr>
          <a:xfrm>
            <a:off x="4015051" y="2093130"/>
            <a:ext cx="0" cy="3335135"/>
          </a:xfrm>
          <a:prstGeom prst="line">
            <a:avLst/>
          </a:prstGeom>
          <a:ln w="15875">
            <a:solidFill>
              <a:srgbClr val="F4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DC23B124-0EC5-5AD0-35A2-EBF11FABCC36}"/>
              </a:ext>
            </a:extLst>
          </p:cNvPr>
          <p:cNvCxnSpPr>
            <a:cxnSpLocks/>
          </p:cNvCxnSpPr>
          <p:nvPr/>
        </p:nvCxnSpPr>
        <p:spPr>
          <a:xfrm>
            <a:off x="7853332" y="2053189"/>
            <a:ext cx="0" cy="3335135"/>
          </a:xfrm>
          <a:prstGeom prst="line">
            <a:avLst/>
          </a:prstGeom>
          <a:ln w="15875">
            <a:solidFill>
              <a:srgbClr val="F4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10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5B0DAED6-7A72-F3CC-0082-3C64178DF6A0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525534" y="2769610"/>
            <a:ext cx="792846" cy="170930"/>
          </a:xfrm>
          <a:prstGeom prst="bentConnector2">
            <a:avLst/>
          </a:prstGeom>
          <a:ln w="2349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6DBC2D1-38F1-471C-DC51-92D70F816044}"/>
              </a:ext>
            </a:extLst>
          </p:cNvPr>
          <p:cNvCxnSpPr/>
          <p:nvPr/>
        </p:nvCxnSpPr>
        <p:spPr>
          <a:xfrm rot="10800000" flipV="1">
            <a:off x="6770125" y="3314016"/>
            <a:ext cx="548255" cy="334305"/>
          </a:xfrm>
          <a:prstGeom prst="bentConnector3">
            <a:avLst>
              <a:gd name="adj1" fmla="val -2035"/>
            </a:avLst>
          </a:prstGeom>
          <a:ln w="2349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880CC506-1FC0-B015-768B-66782FD2BF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8571486"/>
              </p:ext>
            </p:extLst>
          </p:nvPr>
        </p:nvGraphicFramePr>
        <p:xfrm>
          <a:off x="3411716" y="1630254"/>
          <a:ext cx="4197641" cy="4136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F8EF7D42-46C4-DBB2-3ECD-2256C248D4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2937014"/>
              </p:ext>
            </p:extLst>
          </p:nvPr>
        </p:nvGraphicFramePr>
        <p:xfrm>
          <a:off x="679899" y="1999578"/>
          <a:ext cx="3203947" cy="34286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3CE032-44C3-5493-0DA5-3A36BC741B4D}"/>
              </a:ext>
            </a:extLst>
          </p:cNvPr>
          <p:cNvSpPr txBox="1"/>
          <p:nvPr/>
        </p:nvSpPr>
        <p:spPr>
          <a:xfrm>
            <a:off x="585631" y="2346970"/>
            <a:ext cx="900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백만원</a:t>
            </a:r>
            <a:r>
              <a:rPr lang="en-US" altLang="ko-KR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0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E06EF0-FE51-D129-169C-51DB6593470D}"/>
              </a:ext>
            </a:extLst>
          </p:cNvPr>
          <p:cNvSpPr txBox="1"/>
          <p:nvPr/>
        </p:nvSpPr>
        <p:spPr>
          <a:xfrm>
            <a:off x="3741836" y="711910"/>
            <a:ext cx="617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물품 공급의 안정성</a:t>
            </a:r>
          </a:p>
        </p:txBody>
      </p:sp>
      <p:sp>
        <p:nvSpPr>
          <p:cNvPr id="19" name="설명선: 굽은 선(강조선) 18">
            <a:extLst>
              <a:ext uri="{FF2B5EF4-FFF2-40B4-BE49-F238E27FC236}">
                <a16:creationId xmlns:a16="http://schemas.microsoft.com/office/drawing/2014/main" id="{1AD64177-0E0E-8F50-0B47-5904EEE0777A}"/>
              </a:ext>
            </a:extLst>
          </p:cNvPr>
          <p:cNvSpPr/>
          <p:nvPr/>
        </p:nvSpPr>
        <p:spPr>
          <a:xfrm>
            <a:off x="6877762" y="4279679"/>
            <a:ext cx="1272806" cy="400110"/>
          </a:xfrm>
          <a:prstGeom prst="accentCallout2">
            <a:avLst>
              <a:gd name="adj1" fmla="val 41911"/>
              <a:gd name="adj2" fmla="val -613"/>
              <a:gd name="adj3" fmla="val 43692"/>
              <a:gd name="adj4" fmla="val -20998"/>
              <a:gd name="adj5" fmla="val -71003"/>
              <a:gd name="adj6" fmla="val -34612"/>
            </a:avLst>
          </a:prstGeom>
          <a:noFill/>
          <a:ln w="571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배송 지연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박스 파손</a:t>
            </a:r>
          </a:p>
        </p:txBody>
      </p:sp>
      <p:sp>
        <p:nvSpPr>
          <p:cNvPr id="21" name="설명선: 굽은 선(강조선) 20">
            <a:extLst>
              <a:ext uri="{FF2B5EF4-FFF2-40B4-BE49-F238E27FC236}">
                <a16:creationId xmlns:a16="http://schemas.microsoft.com/office/drawing/2014/main" id="{757447E8-3EC4-A604-F01F-5CAE9B932B03}"/>
              </a:ext>
            </a:extLst>
          </p:cNvPr>
          <p:cNvSpPr/>
          <p:nvPr/>
        </p:nvSpPr>
        <p:spPr>
          <a:xfrm>
            <a:off x="6770125" y="2198214"/>
            <a:ext cx="2448000" cy="402672"/>
          </a:xfrm>
          <a:prstGeom prst="accentCallout2">
            <a:avLst>
              <a:gd name="adj1" fmla="val 45439"/>
              <a:gd name="adj2" fmla="val 318"/>
              <a:gd name="adj3" fmla="val 45513"/>
              <a:gd name="adj4" fmla="val -5040"/>
              <a:gd name="adj5" fmla="val 138791"/>
              <a:gd name="adj6" fmla="val -11782"/>
            </a:avLst>
          </a:prstGeom>
          <a:noFill/>
          <a:ln w="57150">
            <a:solidFill>
              <a:srgbClr val="7F76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오래된 </a:t>
            </a:r>
            <a:endParaRPr lang="en-US" altLang="ko-KR" sz="1400" dirty="0">
              <a:solidFill>
                <a:schemeClr val="tx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dirty="0">
                <a:solidFill>
                  <a:schemeClr val="tx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제조기한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49D204-8478-D6D2-73E8-28A50BFEC59E}"/>
              </a:ext>
            </a:extLst>
          </p:cNvPr>
          <p:cNvSpPr txBox="1"/>
          <p:nvPr/>
        </p:nvSpPr>
        <p:spPr>
          <a:xfrm>
            <a:off x="6934528" y="2940540"/>
            <a:ext cx="76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20%</a:t>
            </a:r>
            <a:endParaRPr lang="ko-KR" altLang="en-US" sz="20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AEB2740-83C8-D05D-79B3-1F16433C6806}"/>
              </a:ext>
            </a:extLst>
          </p:cNvPr>
          <p:cNvGrpSpPr/>
          <p:nvPr/>
        </p:nvGrpSpPr>
        <p:grpSpPr>
          <a:xfrm>
            <a:off x="8249963" y="2093130"/>
            <a:ext cx="2830056" cy="1860033"/>
            <a:chOff x="5183351" y="3036539"/>
            <a:chExt cx="2609065" cy="1710585"/>
          </a:xfr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8DD3CFB7-7769-81C9-0DA9-829AB30B6B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89658"/>
            <a:stretch/>
          </p:blipFill>
          <p:spPr>
            <a:xfrm>
              <a:off x="5183351" y="3036539"/>
              <a:ext cx="2609065" cy="230758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75845726-B862-3DD9-4E83-83B56D3361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133"/>
            <a:stretch/>
          </p:blipFill>
          <p:spPr>
            <a:xfrm>
              <a:off x="5183352" y="3255198"/>
              <a:ext cx="2609064" cy="1491926"/>
            </a:xfrm>
            <a:prstGeom prst="rect">
              <a:avLst/>
            </a:prstGeom>
          </p:spPr>
        </p:pic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294E1944-5232-341F-2E40-18F47F021A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412" b="60236"/>
          <a:stretch/>
        </p:blipFill>
        <p:spPr>
          <a:xfrm>
            <a:off x="8995360" y="3338217"/>
            <a:ext cx="2533257" cy="204643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B8B690-A2D0-EF2F-0749-24EC329DA62D}"/>
              </a:ext>
            </a:extLst>
          </p:cNvPr>
          <p:cNvSpPr txBox="1"/>
          <p:nvPr/>
        </p:nvSpPr>
        <p:spPr>
          <a:xfrm>
            <a:off x="443061" y="464349"/>
            <a:ext cx="3491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현황 및 개선 기회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872FD18-5CED-AAB8-7801-A1A604E81D0D}"/>
              </a:ext>
            </a:extLst>
          </p:cNvPr>
          <p:cNvCxnSpPr>
            <a:cxnSpLocks/>
          </p:cNvCxnSpPr>
          <p:nvPr/>
        </p:nvCxnSpPr>
        <p:spPr>
          <a:xfrm>
            <a:off x="581618" y="986584"/>
            <a:ext cx="3021661" cy="0"/>
          </a:xfrm>
          <a:prstGeom prst="line">
            <a:avLst/>
          </a:prstGeom>
          <a:ln w="50800">
            <a:solidFill>
              <a:srgbClr val="F6D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603DCD-7F32-EAB1-71C6-B52CFBB9F398}"/>
              </a:ext>
            </a:extLst>
          </p:cNvPr>
          <p:cNvSpPr txBox="1"/>
          <p:nvPr/>
        </p:nvSpPr>
        <p:spPr>
          <a:xfrm>
            <a:off x="679899" y="1151428"/>
            <a:ext cx="11510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지난 기간동안 급격한 수요량 증대로 인해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물품 조달 문제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 발생하여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 불만 증가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코로나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19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등 예기치 못한 상황들에 따른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배송지연 문제가 발생</a:t>
            </a:r>
            <a:endParaRPr lang="en-US" altLang="ko-KR" sz="2000" dirty="0">
              <a:solidFill>
                <a:srgbClr val="5649B7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AD9D335-7641-736B-F223-1390D278BCDF}"/>
              </a:ext>
            </a:extLst>
          </p:cNvPr>
          <p:cNvSpPr/>
          <p:nvPr/>
        </p:nvSpPr>
        <p:spPr>
          <a:xfrm>
            <a:off x="679899" y="5727224"/>
            <a:ext cx="10832201" cy="73049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이에</a:t>
            </a:r>
            <a:r>
              <a:rPr lang="en-US" altLang="ko-KR" sz="2000" dirty="0">
                <a:solidFill>
                  <a:sysClr val="windowText" lastClr="000000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물품 공급의 안정성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유지하여 배송과 관련한 </a:t>
            </a:r>
            <a:r>
              <a:rPr lang="ko-KR" altLang="en-US" sz="2000" dirty="0">
                <a:ln w="0"/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고객불만 개선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전략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필요</a:t>
            </a:r>
            <a:endParaRPr lang="en-US" altLang="ko-KR" sz="20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2EA1E0F-3F86-F1BF-205C-08E523FEA485}"/>
              </a:ext>
            </a:extLst>
          </p:cNvPr>
          <p:cNvCxnSpPr>
            <a:cxnSpLocks/>
          </p:cNvCxnSpPr>
          <p:nvPr/>
        </p:nvCxnSpPr>
        <p:spPr>
          <a:xfrm>
            <a:off x="4015051" y="2093130"/>
            <a:ext cx="0" cy="3335135"/>
          </a:xfrm>
          <a:prstGeom prst="line">
            <a:avLst/>
          </a:prstGeom>
          <a:ln w="15875">
            <a:solidFill>
              <a:srgbClr val="F4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E4B0F07-EBDB-D7FA-8AB1-6128DF582DCC}"/>
              </a:ext>
            </a:extLst>
          </p:cNvPr>
          <p:cNvCxnSpPr>
            <a:cxnSpLocks/>
          </p:cNvCxnSpPr>
          <p:nvPr/>
        </p:nvCxnSpPr>
        <p:spPr>
          <a:xfrm>
            <a:off x="7853332" y="2053189"/>
            <a:ext cx="0" cy="3335135"/>
          </a:xfrm>
          <a:prstGeom prst="line">
            <a:avLst/>
          </a:prstGeom>
          <a:ln w="15875">
            <a:solidFill>
              <a:srgbClr val="F4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98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_x48485368">
            <a:extLst>
              <a:ext uri="{FF2B5EF4-FFF2-40B4-BE49-F238E27FC236}">
                <a16:creationId xmlns:a16="http://schemas.microsoft.com/office/drawing/2014/main" id="{4791F8C5-E35A-5848-5FA3-AACED4034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85" y="2357798"/>
            <a:ext cx="2713421" cy="19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93B08785-1C3B-8299-AD9A-FD7FCB9C8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" y="4261103"/>
            <a:ext cx="1924020" cy="701816"/>
          </a:xfrm>
          <a:prstGeom prst="rect">
            <a:avLst/>
          </a:prstGeom>
        </p:spPr>
      </p:pic>
      <p:pic>
        <p:nvPicPr>
          <p:cNvPr id="55" name="_x48486088">
            <a:extLst>
              <a:ext uri="{FF2B5EF4-FFF2-40B4-BE49-F238E27FC236}">
                <a16:creationId xmlns:a16="http://schemas.microsoft.com/office/drawing/2014/main" id="{B7FE0CE7-D9DE-AC7D-DF97-6163C19DFF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45"/>
          <a:stretch/>
        </p:blipFill>
        <p:spPr bwMode="auto">
          <a:xfrm>
            <a:off x="2012290" y="4198563"/>
            <a:ext cx="1785728" cy="98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1" name="차트 40">
            <a:extLst>
              <a:ext uri="{FF2B5EF4-FFF2-40B4-BE49-F238E27FC236}">
                <a16:creationId xmlns:a16="http://schemas.microsoft.com/office/drawing/2014/main" id="{DF437309-54C7-7979-75E7-107CE207C1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2103753"/>
              </p:ext>
            </p:extLst>
          </p:nvPr>
        </p:nvGraphicFramePr>
        <p:xfrm>
          <a:off x="4128336" y="1890340"/>
          <a:ext cx="3718065" cy="40346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41C0D1B-9B5B-F997-613F-BE82B72E9C53}"/>
              </a:ext>
            </a:extLst>
          </p:cNvPr>
          <p:cNvCxnSpPr>
            <a:cxnSpLocks/>
          </p:cNvCxnSpPr>
          <p:nvPr/>
        </p:nvCxnSpPr>
        <p:spPr>
          <a:xfrm flipV="1">
            <a:off x="5759777" y="2990222"/>
            <a:ext cx="1367484" cy="1023426"/>
          </a:xfrm>
          <a:prstGeom prst="straightConnector1">
            <a:avLst/>
          </a:prstGeom>
          <a:ln w="101600">
            <a:solidFill>
              <a:srgbClr val="F48C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차트 42">
            <a:extLst>
              <a:ext uri="{FF2B5EF4-FFF2-40B4-BE49-F238E27FC236}">
                <a16:creationId xmlns:a16="http://schemas.microsoft.com/office/drawing/2014/main" id="{70002A81-0DC0-A781-E136-7FDF81A99E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8332287"/>
              </p:ext>
            </p:extLst>
          </p:nvPr>
        </p:nvGraphicFramePr>
        <p:xfrm>
          <a:off x="8035205" y="1913217"/>
          <a:ext cx="3360405" cy="4035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BBEF44D-183B-FE0A-A361-AD6E38D191D8}"/>
              </a:ext>
            </a:extLst>
          </p:cNvPr>
          <p:cNvCxnSpPr>
            <a:cxnSpLocks/>
          </p:cNvCxnSpPr>
          <p:nvPr/>
        </p:nvCxnSpPr>
        <p:spPr>
          <a:xfrm>
            <a:off x="9060437" y="2816140"/>
            <a:ext cx="1501395" cy="1345411"/>
          </a:xfrm>
          <a:prstGeom prst="straightConnector1">
            <a:avLst/>
          </a:prstGeom>
          <a:ln w="101600">
            <a:solidFill>
              <a:srgbClr val="5649B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A740BE6-681A-D42F-D32A-4E65577F09C7}"/>
              </a:ext>
            </a:extLst>
          </p:cNvPr>
          <p:cNvSpPr txBox="1"/>
          <p:nvPr/>
        </p:nvSpPr>
        <p:spPr>
          <a:xfrm>
            <a:off x="4176823" y="2484233"/>
            <a:ext cx="7752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(</a:t>
            </a:r>
            <a:r>
              <a:rPr lang="ko-KR" altLang="en-US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</a:t>
            </a:r>
            <a:r>
              <a:rPr lang="en-US" altLang="ko-KR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0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27DAE0-F624-88F7-A775-816A218D2E7F}"/>
              </a:ext>
            </a:extLst>
          </p:cNvPr>
          <p:cNvSpPr txBox="1"/>
          <p:nvPr/>
        </p:nvSpPr>
        <p:spPr>
          <a:xfrm>
            <a:off x="8006226" y="2536549"/>
            <a:ext cx="77529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ONE 모바일고딕 Title" panose="00000500000000000000" pitchFamily="2" charset="-127"/>
                <a:ea typeface="ONE 모바일고딕 Title" panose="00000500000000000000" pitchFamily="2" charset="-127"/>
              </a:rPr>
              <a:t>(%)</a:t>
            </a:r>
            <a:endParaRPr lang="ko-KR" altLang="en-US" sz="1050" dirty="0">
              <a:latin typeface="ONE 모바일고딕 Title" panose="00000500000000000000" pitchFamily="2" charset="-127"/>
              <a:ea typeface="ONE 모바일고딕 Title" panose="00000500000000000000" pitchFamily="2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F1522EE-E006-55AA-8141-4BF61F19C91C}"/>
              </a:ext>
            </a:extLst>
          </p:cNvPr>
          <p:cNvSpPr txBox="1"/>
          <p:nvPr/>
        </p:nvSpPr>
        <p:spPr>
          <a:xfrm>
            <a:off x="10644936" y="4067318"/>
            <a:ext cx="58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(7%)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1A3D4AD-F832-3B96-FE74-81604846FF11}"/>
              </a:ext>
            </a:extLst>
          </p:cNvPr>
          <p:cNvSpPr txBox="1"/>
          <p:nvPr/>
        </p:nvSpPr>
        <p:spPr>
          <a:xfrm>
            <a:off x="8448164" y="2482098"/>
            <a:ext cx="821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(50%)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157D4-708F-E87B-C3AD-921ADEEDC9E3}"/>
              </a:ext>
            </a:extLst>
          </p:cNvPr>
          <p:cNvSpPr txBox="1"/>
          <p:nvPr/>
        </p:nvSpPr>
        <p:spPr>
          <a:xfrm>
            <a:off x="6772115" y="2721281"/>
            <a:ext cx="1178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27981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A25E18-2D3A-C405-FF7D-E2B865D79AE0}"/>
              </a:ext>
            </a:extLst>
          </p:cNvPr>
          <p:cNvSpPr txBox="1"/>
          <p:nvPr/>
        </p:nvSpPr>
        <p:spPr>
          <a:xfrm>
            <a:off x="5383588" y="4044674"/>
            <a:ext cx="11786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2880</a:t>
            </a:r>
            <a:endParaRPr lang="ko-KR" altLang="en-US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5FF45-9295-B24B-6665-1CE0BBDBB89B}"/>
              </a:ext>
            </a:extLst>
          </p:cNvPr>
          <p:cNvSpPr txBox="1"/>
          <p:nvPr/>
        </p:nvSpPr>
        <p:spPr>
          <a:xfrm>
            <a:off x="443061" y="464349"/>
            <a:ext cx="368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현황 및 개선 기회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F41F373-0ECB-B467-68D4-1126C1FF89CA}"/>
              </a:ext>
            </a:extLst>
          </p:cNvPr>
          <p:cNvCxnSpPr>
            <a:cxnSpLocks/>
          </p:cNvCxnSpPr>
          <p:nvPr/>
        </p:nvCxnSpPr>
        <p:spPr>
          <a:xfrm>
            <a:off x="581618" y="986584"/>
            <a:ext cx="3021661" cy="0"/>
          </a:xfrm>
          <a:prstGeom prst="line">
            <a:avLst/>
          </a:prstGeom>
          <a:ln w="50800">
            <a:solidFill>
              <a:srgbClr val="F6D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600E4D3-9252-F057-CE34-5A387FBDF7DC}"/>
              </a:ext>
            </a:extLst>
          </p:cNvPr>
          <p:cNvSpPr txBox="1"/>
          <p:nvPr/>
        </p:nvSpPr>
        <p:spPr>
          <a:xfrm>
            <a:off x="3741836" y="711910"/>
            <a:ext cx="617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고객 이탈 방지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A91C12-48F1-6756-F7AF-01657A5C04DC}"/>
              </a:ext>
            </a:extLst>
          </p:cNvPr>
          <p:cNvSpPr txBox="1"/>
          <p:nvPr/>
        </p:nvSpPr>
        <p:spPr>
          <a:xfrm>
            <a:off x="679899" y="1151428"/>
            <a:ext cx="11510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경쟁사들이 다양한 이벤트들을 진행함에 따라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당사의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고객이탈율 증가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매출증가율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 분기별로 대폭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하락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AEADE0E-5B58-0787-73C4-0968836B4C0E}"/>
              </a:ext>
            </a:extLst>
          </p:cNvPr>
          <p:cNvCxnSpPr>
            <a:cxnSpLocks/>
          </p:cNvCxnSpPr>
          <p:nvPr/>
        </p:nvCxnSpPr>
        <p:spPr>
          <a:xfrm>
            <a:off x="4015051" y="2093130"/>
            <a:ext cx="0" cy="3335135"/>
          </a:xfrm>
          <a:prstGeom prst="line">
            <a:avLst/>
          </a:prstGeom>
          <a:ln w="15875">
            <a:solidFill>
              <a:srgbClr val="F4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498405-A590-BDEF-E992-82845F7B1065}"/>
              </a:ext>
            </a:extLst>
          </p:cNvPr>
          <p:cNvCxnSpPr>
            <a:cxnSpLocks/>
          </p:cNvCxnSpPr>
          <p:nvPr/>
        </p:nvCxnSpPr>
        <p:spPr>
          <a:xfrm>
            <a:off x="7853332" y="2053189"/>
            <a:ext cx="0" cy="3335135"/>
          </a:xfrm>
          <a:prstGeom prst="line">
            <a:avLst/>
          </a:prstGeom>
          <a:ln w="15875">
            <a:solidFill>
              <a:srgbClr val="F4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7CEFA3F-F6A5-6A42-AA5A-09DACE2404B8}"/>
              </a:ext>
            </a:extLst>
          </p:cNvPr>
          <p:cNvSpPr/>
          <p:nvPr/>
        </p:nvSpPr>
        <p:spPr>
          <a:xfrm>
            <a:off x="679899" y="5727224"/>
            <a:ext cx="10832201" cy="73049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회원 이탈 방지 및 매출증가를 위해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 니즈를 파악한 마케팅 전략 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</a:t>
            </a:r>
            <a:endParaRPr lang="en-US" altLang="ko-KR" sz="20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874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6">
            <a:extLst>
              <a:ext uri="{FF2B5EF4-FFF2-40B4-BE49-F238E27FC236}">
                <a16:creationId xmlns:a16="http://schemas.microsoft.com/office/drawing/2014/main" id="{B36687BD-8120-602B-9972-761B7DCE5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139483"/>
              </p:ext>
            </p:extLst>
          </p:nvPr>
        </p:nvGraphicFramePr>
        <p:xfrm>
          <a:off x="679899" y="4131847"/>
          <a:ext cx="5066740" cy="129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6685">
                  <a:extLst>
                    <a:ext uri="{9D8B030D-6E8A-4147-A177-3AD203B41FA5}">
                      <a16:colId xmlns:a16="http://schemas.microsoft.com/office/drawing/2014/main" val="241914573"/>
                    </a:ext>
                  </a:extLst>
                </a:gridCol>
                <a:gridCol w="1266685">
                  <a:extLst>
                    <a:ext uri="{9D8B030D-6E8A-4147-A177-3AD203B41FA5}">
                      <a16:colId xmlns:a16="http://schemas.microsoft.com/office/drawing/2014/main" val="2261428331"/>
                    </a:ext>
                  </a:extLst>
                </a:gridCol>
                <a:gridCol w="1266685">
                  <a:extLst>
                    <a:ext uri="{9D8B030D-6E8A-4147-A177-3AD203B41FA5}">
                      <a16:colId xmlns:a16="http://schemas.microsoft.com/office/drawing/2014/main" val="935081913"/>
                    </a:ext>
                  </a:extLst>
                </a:gridCol>
                <a:gridCol w="1266685">
                  <a:extLst>
                    <a:ext uri="{9D8B030D-6E8A-4147-A177-3AD203B41FA5}">
                      <a16:colId xmlns:a16="http://schemas.microsoft.com/office/drawing/2014/main" val="201209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현황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23</a:t>
                      </a:r>
                      <a:r>
                        <a:rPr lang="ko-KR" altLang="en-US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년 상반기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23</a:t>
                      </a:r>
                      <a:r>
                        <a:rPr lang="ko-KR" altLang="en-US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년 하반기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776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재구매율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30%</a:t>
                      </a:r>
                      <a:endParaRPr lang="ko-KR" altLang="en-US" sz="15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35%</a:t>
                      </a:r>
                      <a:endParaRPr lang="ko-KR" altLang="en-US" sz="15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40%</a:t>
                      </a:r>
                      <a:endParaRPr lang="ko-KR" altLang="en-US" sz="15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914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월매출액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2,2060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</a:t>
                      </a:r>
                      <a:r>
                        <a:rPr lang="ko-KR" altLang="en-US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만원</a:t>
                      </a:r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)</a:t>
                      </a:r>
                      <a:endParaRPr lang="ko-KR" altLang="en-US" sz="15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3,7248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</a:t>
                      </a:r>
                      <a:r>
                        <a:rPr lang="ko-KR" altLang="en-US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만원</a:t>
                      </a:r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)</a:t>
                      </a:r>
                      <a:endParaRPr lang="ko-KR" altLang="en-US" sz="15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5,0295</a:t>
                      </a:r>
                    </a:p>
                    <a:p>
                      <a:pPr algn="ctr" latinLnBrk="1"/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(</a:t>
                      </a:r>
                      <a:r>
                        <a:rPr lang="ko-KR" altLang="en-US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만원</a:t>
                      </a:r>
                      <a:r>
                        <a:rPr lang="en-US" altLang="ko-KR" sz="150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)</a:t>
                      </a:r>
                      <a:endParaRPr lang="ko-KR" altLang="en-US" sz="150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FBA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40134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E69EAE5-BE03-6A7D-EAC9-96C0B4BBD1A6}"/>
              </a:ext>
            </a:extLst>
          </p:cNvPr>
          <p:cNvSpPr txBox="1"/>
          <p:nvPr/>
        </p:nvSpPr>
        <p:spPr>
          <a:xfrm>
            <a:off x="443061" y="464349"/>
            <a:ext cx="368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과제 목표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F0F720-53D8-F6B0-DDBB-FD1FE9DC408B}"/>
              </a:ext>
            </a:extLst>
          </p:cNvPr>
          <p:cNvCxnSpPr>
            <a:cxnSpLocks/>
          </p:cNvCxnSpPr>
          <p:nvPr/>
        </p:nvCxnSpPr>
        <p:spPr>
          <a:xfrm>
            <a:off x="581618" y="986584"/>
            <a:ext cx="1586547" cy="0"/>
          </a:xfrm>
          <a:prstGeom prst="line">
            <a:avLst/>
          </a:prstGeom>
          <a:ln w="50800">
            <a:solidFill>
              <a:srgbClr val="F6D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3ECF67-9468-86CF-4927-50EEBFED5024}"/>
              </a:ext>
            </a:extLst>
          </p:cNvPr>
          <p:cNvSpPr txBox="1"/>
          <p:nvPr/>
        </p:nvSpPr>
        <p:spPr>
          <a:xfrm>
            <a:off x="679899" y="1151428"/>
            <a:ext cx="11510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앞서 파악한 현황을 바탕으로 아래의 목적을 달성하기 위한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핵심성과지표</a:t>
            </a:r>
            <a:r>
              <a:rPr lang="en-US" altLang="ko-KR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(KPI)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를 아래와 같이 수립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525D93-70C1-97A8-E069-7C56BE63C166}"/>
              </a:ext>
            </a:extLst>
          </p:cNvPr>
          <p:cNvSpPr txBox="1"/>
          <p:nvPr/>
        </p:nvSpPr>
        <p:spPr>
          <a:xfrm>
            <a:off x="443061" y="1817780"/>
            <a:ext cx="1151012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프로젝트 목적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		                                           2023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년도 예상 판매 금액    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물품 공급의 안정성을 유지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하여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배송과 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 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관련한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고객불만 개선 전략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11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회원 이탈 방지 및 매출증가를 위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해</a:t>
            </a:r>
            <a:endParaRPr lang="en-US" altLang="ko-KR" sz="20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  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 니즈를 파악한 마케팅 전략 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필요</a:t>
            </a:r>
            <a:endParaRPr lang="en-US" altLang="ko-KR" sz="2000" dirty="0">
              <a:solidFill>
                <a:schemeClr val="tx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852687-1CAC-02BC-98DC-6074FC94C5E1}"/>
              </a:ext>
            </a:extLst>
          </p:cNvPr>
          <p:cNvCxnSpPr>
            <a:cxnSpLocks/>
          </p:cNvCxnSpPr>
          <p:nvPr/>
        </p:nvCxnSpPr>
        <p:spPr>
          <a:xfrm>
            <a:off x="6096000" y="1914020"/>
            <a:ext cx="0" cy="3437387"/>
          </a:xfrm>
          <a:prstGeom prst="line">
            <a:avLst/>
          </a:prstGeom>
          <a:ln w="15875">
            <a:solidFill>
              <a:srgbClr val="F4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251FC2-4078-247E-AB0E-E878867062FC}"/>
              </a:ext>
            </a:extLst>
          </p:cNvPr>
          <p:cNvSpPr/>
          <p:nvPr/>
        </p:nvSpPr>
        <p:spPr>
          <a:xfrm>
            <a:off x="679899" y="5727224"/>
            <a:ext cx="10832201" cy="73049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본 과제를 통해 기존 고객의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재구매율을 </a:t>
            </a:r>
            <a:r>
              <a:rPr lang="en-US" altLang="ko-KR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10%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상승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시켜 분기별 판매 수익 </a:t>
            </a:r>
            <a:r>
              <a:rPr lang="en-US" altLang="ko-KR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30%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증가</a:t>
            </a: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82F691ED-523B-400C-CD30-12ACC411A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1184961"/>
              </p:ext>
            </p:extLst>
          </p:nvPr>
        </p:nvGraphicFramePr>
        <p:xfrm>
          <a:off x="6625054" y="2470198"/>
          <a:ext cx="4614357" cy="2233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표 37">
            <a:extLst>
              <a:ext uri="{FF2B5EF4-FFF2-40B4-BE49-F238E27FC236}">
                <a16:creationId xmlns:a16="http://schemas.microsoft.com/office/drawing/2014/main" id="{52357C1D-40F9-20B3-8303-894298D822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829936"/>
              </p:ext>
            </p:extLst>
          </p:nvPr>
        </p:nvGraphicFramePr>
        <p:xfrm>
          <a:off x="6534148" y="4777007"/>
          <a:ext cx="4614358" cy="50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970">
                  <a:extLst>
                    <a:ext uri="{9D8B030D-6E8A-4147-A177-3AD203B41FA5}">
                      <a16:colId xmlns:a16="http://schemas.microsoft.com/office/drawing/2014/main" val="252550454"/>
                    </a:ext>
                  </a:extLst>
                </a:gridCol>
                <a:gridCol w="1071796">
                  <a:extLst>
                    <a:ext uri="{9D8B030D-6E8A-4147-A177-3AD203B41FA5}">
                      <a16:colId xmlns:a16="http://schemas.microsoft.com/office/drawing/2014/main" val="2647126164"/>
                    </a:ext>
                  </a:extLst>
                </a:gridCol>
                <a:gridCol w="1071796">
                  <a:extLst>
                    <a:ext uri="{9D8B030D-6E8A-4147-A177-3AD203B41FA5}">
                      <a16:colId xmlns:a16="http://schemas.microsoft.com/office/drawing/2014/main" val="308889063"/>
                    </a:ext>
                  </a:extLst>
                </a:gridCol>
                <a:gridCol w="1071796">
                  <a:extLst>
                    <a:ext uri="{9D8B030D-6E8A-4147-A177-3AD203B41FA5}">
                      <a16:colId xmlns:a16="http://schemas.microsoft.com/office/drawing/2014/main" val="41839686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Parameter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AIC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BIC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solidFill>
                            <a:sysClr val="windowText" lastClr="000000"/>
                          </a:solidFill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RMSE</a:t>
                      </a:r>
                      <a:endParaRPr lang="ko-KR" altLang="en-US" sz="1050" dirty="0">
                        <a:solidFill>
                          <a:sysClr val="windowText" lastClr="000000"/>
                        </a:solidFill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296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P=1 | d=0 | q=1</a:t>
                      </a:r>
                      <a:endParaRPr lang="ko-KR" altLang="en-US" sz="105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18433</a:t>
                      </a:r>
                      <a:endParaRPr lang="ko-KR" altLang="en-US" sz="105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18451</a:t>
                      </a:r>
                      <a:endParaRPr lang="ko-KR" altLang="en-US" sz="105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>
                          <a:latin typeface="에스코어 드림 6 Bold" panose="020B0703030302020204" pitchFamily="34" charset="-127"/>
                          <a:ea typeface="에스코어 드림 6 Bold" panose="020B0703030302020204" pitchFamily="34" charset="-127"/>
                        </a:rPr>
                        <a:t>1502585</a:t>
                      </a:r>
                      <a:endParaRPr lang="ko-KR" altLang="en-US" sz="1050" dirty="0">
                        <a:latin typeface="에스코어 드림 6 Bold" panose="020B0703030302020204" pitchFamily="34" charset="-127"/>
                        <a:ea typeface="에스코어 드림 6 Bold" panose="020B07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0842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E3D29B4-0703-B9DD-041D-904BE9F3E13E}"/>
              </a:ext>
            </a:extLst>
          </p:cNvPr>
          <p:cNvSpPr txBox="1"/>
          <p:nvPr/>
        </p:nvSpPr>
        <p:spPr>
          <a:xfrm>
            <a:off x="6534147" y="2286949"/>
            <a:ext cx="900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</a:t>
            </a:r>
            <a:r>
              <a:rPr lang="ko-KR" altLang="en-US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백만원</a:t>
            </a:r>
            <a:r>
              <a:rPr lang="en-US" altLang="ko-KR" sz="105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)</a:t>
            </a:r>
            <a:endParaRPr lang="ko-KR" altLang="en-US" sz="105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1556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69EAE5-BE03-6A7D-EAC9-96C0B4BBD1A6}"/>
              </a:ext>
            </a:extLst>
          </p:cNvPr>
          <p:cNvSpPr txBox="1"/>
          <p:nvPr/>
        </p:nvSpPr>
        <p:spPr>
          <a:xfrm>
            <a:off x="443061" y="464349"/>
            <a:ext cx="368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F0F720-53D8-F6B0-DDBB-FD1FE9DC408B}"/>
              </a:ext>
            </a:extLst>
          </p:cNvPr>
          <p:cNvCxnSpPr>
            <a:cxnSpLocks/>
          </p:cNvCxnSpPr>
          <p:nvPr/>
        </p:nvCxnSpPr>
        <p:spPr>
          <a:xfrm>
            <a:off x="581618" y="986584"/>
            <a:ext cx="1586547" cy="0"/>
          </a:xfrm>
          <a:prstGeom prst="line">
            <a:avLst/>
          </a:prstGeom>
          <a:ln w="50800">
            <a:solidFill>
              <a:srgbClr val="F6D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3ECF67-9468-86CF-4927-50EEBFED5024}"/>
              </a:ext>
            </a:extLst>
          </p:cNvPr>
          <p:cNvSpPr txBox="1"/>
          <p:nvPr/>
        </p:nvSpPr>
        <p:spPr>
          <a:xfrm>
            <a:off x="679899" y="1151428"/>
            <a:ext cx="11510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고객 주문으로부터 접수까지의 소요시간이 </a:t>
            </a:r>
            <a:r>
              <a:rPr lang="en-US" altLang="ko-KR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 이상 발생한 비율이 </a:t>
            </a:r>
            <a:r>
              <a:rPr lang="en-US" altLang="ko-KR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49%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임을 확인</a:t>
            </a:r>
          </a:p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또한 출고 후 배송완료까지 소요된 기간이 </a:t>
            </a:r>
            <a:r>
              <a:rPr lang="en-US" altLang="ko-KR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일 이상인 비율이 </a:t>
            </a:r>
            <a:r>
              <a:rPr lang="en-US" altLang="ko-KR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30%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임을 확인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852687-1CAC-02BC-98DC-6074FC94C5E1}"/>
              </a:ext>
            </a:extLst>
          </p:cNvPr>
          <p:cNvCxnSpPr>
            <a:cxnSpLocks/>
          </p:cNvCxnSpPr>
          <p:nvPr/>
        </p:nvCxnSpPr>
        <p:spPr>
          <a:xfrm>
            <a:off x="6096000" y="1992676"/>
            <a:ext cx="0" cy="3437387"/>
          </a:xfrm>
          <a:prstGeom prst="line">
            <a:avLst/>
          </a:prstGeom>
          <a:ln w="15875">
            <a:solidFill>
              <a:srgbClr val="F4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251FC2-4078-247E-AB0E-E878867062FC}"/>
              </a:ext>
            </a:extLst>
          </p:cNvPr>
          <p:cNvSpPr/>
          <p:nvPr/>
        </p:nvSpPr>
        <p:spPr>
          <a:xfrm>
            <a:off x="679899" y="5727224"/>
            <a:ext cx="10832201" cy="73049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이에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주문 접수 시간과 배송완료까지의 시간을 단축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하기 위한 해결 방안 필요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6B4B3-63FB-13A4-E7F6-93D600763918}"/>
              </a:ext>
            </a:extLst>
          </p:cNvPr>
          <p:cNvSpPr txBox="1"/>
          <p:nvPr/>
        </p:nvSpPr>
        <p:spPr>
          <a:xfrm>
            <a:off x="2346671" y="711910"/>
            <a:ext cx="617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물품 공급의 안정성</a:t>
            </a:r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35EF2CDF-ADBC-8274-E4CA-62A8830DD0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250495"/>
              </p:ext>
            </p:extLst>
          </p:nvPr>
        </p:nvGraphicFramePr>
        <p:xfrm>
          <a:off x="1112989" y="2020171"/>
          <a:ext cx="4567997" cy="35778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F4E7AD68-18DA-58C2-2631-8E4D0FC3C4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8530779"/>
              </p:ext>
            </p:extLst>
          </p:nvPr>
        </p:nvGraphicFramePr>
        <p:xfrm>
          <a:off x="6511015" y="1890920"/>
          <a:ext cx="5001079" cy="37070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6228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69EAE5-BE03-6A7D-EAC9-96C0B4BBD1A6}"/>
              </a:ext>
            </a:extLst>
          </p:cNvPr>
          <p:cNvSpPr txBox="1"/>
          <p:nvPr/>
        </p:nvSpPr>
        <p:spPr>
          <a:xfrm>
            <a:off x="443061" y="464349"/>
            <a:ext cx="368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F0F720-53D8-F6B0-DDBB-FD1FE9DC408B}"/>
              </a:ext>
            </a:extLst>
          </p:cNvPr>
          <p:cNvCxnSpPr>
            <a:cxnSpLocks/>
          </p:cNvCxnSpPr>
          <p:nvPr/>
        </p:nvCxnSpPr>
        <p:spPr>
          <a:xfrm>
            <a:off x="581618" y="986584"/>
            <a:ext cx="1586547" cy="0"/>
          </a:xfrm>
          <a:prstGeom prst="line">
            <a:avLst/>
          </a:prstGeom>
          <a:ln w="50800">
            <a:solidFill>
              <a:srgbClr val="F6D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3ECF67-9468-86CF-4927-50EEBFED5024}"/>
              </a:ext>
            </a:extLst>
          </p:cNvPr>
          <p:cNvSpPr txBox="1"/>
          <p:nvPr/>
        </p:nvSpPr>
        <p:spPr>
          <a:xfrm>
            <a:off x="596923" y="1191060"/>
            <a:ext cx="51618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월별에 따른 인기상품들을 분석한 결과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‘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더블하트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SoftTouch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’, ‘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하기스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네이처메이드</a:t>
            </a:r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’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품목이 월별 가장 많이 판매됨을 확인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C852687-1CAC-02BC-98DC-6074FC94C5E1}"/>
              </a:ext>
            </a:extLst>
          </p:cNvPr>
          <p:cNvCxnSpPr>
            <a:cxnSpLocks/>
          </p:cNvCxnSpPr>
          <p:nvPr/>
        </p:nvCxnSpPr>
        <p:spPr>
          <a:xfrm>
            <a:off x="6096000" y="1177161"/>
            <a:ext cx="0" cy="4100676"/>
          </a:xfrm>
          <a:prstGeom prst="line">
            <a:avLst/>
          </a:prstGeom>
          <a:ln w="15875">
            <a:solidFill>
              <a:srgbClr val="F4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251FC2-4078-247E-AB0E-E878867062FC}"/>
              </a:ext>
            </a:extLst>
          </p:cNvPr>
          <p:cNvSpPr/>
          <p:nvPr/>
        </p:nvSpPr>
        <p:spPr>
          <a:xfrm>
            <a:off x="679899" y="5727224"/>
            <a:ext cx="10832201" cy="73049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이를 활용하여 주력상품의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재고 부족으로 인한 배송 지연 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품절 장기화 문제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대응 필요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6B4B3-63FB-13A4-E7F6-93D600763918}"/>
              </a:ext>
            </a:extLst>
          </p:cNvPr>
          <p:cNvSpPr txBox="1"/>
          <p:nvPr/>
        </p:nvSpPr>
        <p:spPr>
          <a:xfrm>
            <a:off x="2346671" y="711910"/>
            <a:ext cx="617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물품 공급의 안정성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3DD5F7-2103-EA09-434D-5CABE1D174E0}"/>
              </a:ext>
            </a:extLst>
          </p:cNvPr>
          <p:cNvSpPr txBox="1"/>
          <p:nvPr/>
        </p:nvSpPr>
        <p:spPr>
          <a:xfrm>
            <a:off x="6096000" y="2327949"/>
            <a:ext cx="5752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23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년도 주력 상품 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’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기저귀</a:t>
            </a:r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’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에 대한 시계열 예측 결과 </a:t>
            </a:r>
          </a:p>
        </p:txBody>
      </p: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6A7E3E95-4462-B6F1-1CA9-F27332100D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574947"/>
              </p:ext>
            </p:extLst>
          </p:nvPr>
        </p:nvGraphicFramePr>
        <p:xfrm>
          <a:off x="6711419" y="2748816"/>
          <a:ext cx="4614357" cy="22339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2D9AF494-4BD1-E4A0-6586-CCDA3ADC4381}"/>
              </a:ext>
            </a:extLst>
          </p:cNvPr>
          <p:cNvSpPr/>
          <p:nvPr/>
        </p:nvSpPr>
        <p:spPr>
          <a:xfrm>
            <a:off x="818567" y="2748816"/>
            <a:ext cx="797060" cy="75315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48C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230388A-28B8-F1F5-F761-89FA46CC66D7}"/>
              </a:ext>
            </a:extLst>
          </p:cNvPr>
          <p:cNvSpPr/>
          <p:nvPr/>
        </p:nvSpPr>
        <p:spPr>
          <a:xfrm>
            <a:off x="821330" y="3624809"/>
            <a:ext cx="797060" cy="75315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48C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5CB0063-6CA0-F4D9-B174-A7D9A559A9A5}"/>
              </a:ext>
            </a:extLst>
          </p:cNvPr>
          <p:cNvSpPr/>
          <p:nvPr/>
        </p:nvSpPr>
        <p:spPr>
          <a:xfrm>
            <a:off x="821330" y="4500802"/>
            <a:ext cx="797060" cy="75315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48C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F60F5-183F-9286-7FB7-4FCD52D59080}"/>
              </a:ext>
            </a:extLst>
          </p:cNvPr>
          <p:cNvSpPr txBox="1"/>
          <p:nvPr/>
        </p:nvSpPr>
        <p:spPr>
          <a:xfrm>
            <a:off x="976703" y="2327949"/>
            <a:ext cx="4402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월별 인기 상품 매출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EBD6E-8D46-732F-D6AB-280152ADD8F7}"/>
              </a:ext>
            </a:extLst>
          </p:cNvPr>
          <p:cNvSpPr txBox="1"/>
          <p:nvPr/>
        </p:nvSpPr>
        <p:spPr>
          <a:xfrm>
            <a:off x="1638649" y="2872257"/>
            <a:ext cx="4048961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   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8,797,800</a:t>
            </a:r>
          </a:p>
          <a:p>
            <a:endParaRPr lang="en-US" altLang="ko-KR" sz="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더블하트 </a:t>
            </a:r>
            <a:r>
              <a:rPr lang="en-US" altLang="ko-KR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SoftTouch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모유실감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젖꼭지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L (2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77481-51A8-926B-6A90-3D3D4664C127}"/>
              </a:ext>
            </a:extLst>
          </p:cNvPr>
          <p:cNvSpPr txBox="1"/>
          <p:nvPr/>
        </p:nvSpPr>
        <p:spPr>
          <a:xfrm>
            <a:off x="1638649" y="4602285"/>
            <a:ext cx="374743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12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   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7,303,300</a:t>
            </a:r>
          </a:p>
          <a:p>
            <a:endParaRPr lang="en-US" altLang="ko-KR" sz="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크리넥스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겹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데코앤소프트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27m 30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15071-EA10-34CF-123E-EA032190E29E}"/>
              </a:ext>
            </a:extLst>
          </p:cNvPr>
          <p:cNvSpPr txBox="1"/>
          <p:nvPr/>
        </p:nvSpPr>
        <p:spPr>
          <a:xfrm>
            <a:off x="1631584" y="3734808"/>
            <a:ext cx="422467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6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   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17,788,800</a:t>
            </a:r>
          </a:p>
          <a:p>
            <a:endParaRPr lang="en-US" altLang="ko-KR" sz="5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하기스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4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네이처메이드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단계 여아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156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매 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밴드형</a:t>
            </a:r>
            <a:r>
              <a:rPr lang="en-US" altLang="ko-KR" sz="14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D3FC7C-8D4E-6337-7037-ACE854AF8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36" b="92857" l="9738" r="89888">
                        <a14:foregroundMark x1="34831" y1="8036" x2="34831" y2="8036"/>
                        <a14:foregroundMark x1="39326" y1="73393" x2="84831" y2="85000"/>
                        <a14:foregroundMark x1="45880" y1="92857" x2="45880" y2="92857"/>
                        <a14:foregroundMark x1="77715" y1="58750" x2="77715" y2="58750"/>
                        <a14:foregroundMark x1="74906" y1="57500" x2="74906" y2="57500"/>
                        <a14:foregroundMark x1="70599" y1="61071" x2="70599" y2="61071"/>
                        <a14:foregroundMark x1="71723" y1="58036" x2="71723" y2="58036"/>
                        <a14:foregroundMark x1="31461" y1="55357" x2="31835" y2="58393"/>
                        <a14:foregroundMark x1="34644" y1="55714" x2="36517" y2="583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903" y="2789342"/>
            <a:ext cx="623413" cy="6537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773169-E1CF-2F8B-18A5-E1EE64986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362" b="91277" l="9654" r="89914">
                        <a14:foregroundMark x1="12680" y1="15957" x2="45821" y2="13830"/>
                        <a14:foregroundMark x1="45821" y1="13830" x2="65562" y2="19362"/>
                        <a14:foregroundMark x1="65562" y1="19362" x2="75360" y2="29787"/>
                        <a14:foregroundMark x1="75360" y1="29787" x2="82277" y2="57660"/>
                        <a14:foregroundMark x1="82277" y1="57660" x2="79395" y2="74043"/>
                        <a14:foregroundMark x1="79395" y1="74043" x2="65850" y2="83191"/>
                        <a14:foregroundMark x1="65850" y1="83191" x2="55187" y2="83404"/>
                        <a14:foregroundMark x1="15418" y1="16596" x2="15850" y2="78085"/>
                        <a14:foregroundMark x1="15850" y1="78085" x2="17435" y2="84255"/>
                        <a14:foregroundMark x1="21326" y1="47021" x2="74207" y2="55106"/>
                        <a14:foregroundMark x1="29539" y1="63404" x2="68732" y2="62553"/>
                        <a14:foregroundMark x1="14121" y1="88936" x2="48847" y2="91489"/>
                        <a14:foregroundMark x1="48847" y1="91489" x2="72046" y2="88723"/>
                        <a14:foregroundMark x1="11239" y1="87447" x2="13833" y2="17872"/>
                        <a14:foregroundMark x1="30504" y1="10729" x2="43372" y2="10851"/>
                        <a14:foregroundMark x1="20893" y1="10638" x2="30412" y2="10728"/>
                        <a14:foregroundMark x1="43372" y1="10851" x2="57205" y2="10851"/>
                        <a14:foregroundMark x1="57205" y1="10851" x2="68444" y2="11489"/>
                        <a14:foregroundMark x1="68444" y1="11489" x2="80548" y2="18298"/>
                        <a14:foregroundMark x1="80548" y1="18298" x2="86888" y2="41064"/>
                        <a14:foregroundMark x1="77378" y1="11064" x2="70893" y2="9787"/>
                        <a14:foregroundMark x1="63112" y1="25957" x2="42363" y2="45319"/>
                        <a14:foregroundMark x1="24640" y1="71489" x2="62248" y2="83191"/>
                        <a14:foregroundMark x1="62248" y1="83191" x2="62248" y2="83191"/>
                        <a14:foregroundMark x1="21470" y1="61915" x2="64265" y2="72979"/>
                        <a14:foregroundMark x1="24640" y1="82128" x2="48127" y2="84681"/>
                        <a14:foregroundMark x1="23343" y1="28936" x2="72190" y2="28511"/>
                        <a14:foregroundMark x1="72190" y1="28511" x2="73775" y2="28936"/>
                        <a14:foregroundMark x1="57493" y1="40426" x2="78242" y2="37021"/>
                        <a14:foregroundMark x1="20893" y1="53404" x2="37896" y2="54255"/>
                        <a14:foregroundMark x1="19885" y1="23617" x2="47695" y2="22766"/>
                        <a14:foregroundMark x1="47695" y1="22766" x2="48703" y2="22766"/>
                        <a14:foregroundMark x1="17435" y1="41064" x2="42219" y2="42979"/>
                        <a14:foregroundMark x1="11527" y1="20213" x2="10231" y2="68298"/>
                        <a14:foregroundMark x1="82421" y1="15532" x2="86599" y2="32979"/>
                        <a14:foregroundMark x1="86599" y1="32979" x2="86599" y2="33191"/>
                        <a14:foregroundMark x1="39337" y1="49149" x2="44669" y2="56170"/>
                        <a14:foregroundMark x1="30259" y1="9362" x2="35014" y2="9574"/>
                        <a14:foregroundMark x1="79827" y1="10638" x2="87896" y2="18936"/>
                        <a14:foregroundMark x1="87896" y1="18936" x2="88184" y2="19787"/>
                        <a14:foregroundMark x1="17867" y1="52340" x2="18876" y2="56170"/>
                        <a14:foregroundMark x1="46110" y1="13404" x2="62824" y2="15319"/>
                        <a14:backgroundMark x1="8357" y1="13830" x2="8357" y2="13830"/>
                        <a14:backgroundMark x1="8213" y1="16383" x2="8213" y2="16383"/>
                        <a14:backgroundMark x1="14553" y1="11277" x2="14553" y2="11277"/>
                        <a14:backgroundMark x1="16138" y1="10213" x2="16138" y2="10213"/>
                        <a14:backgroundMark x1="17723" y1="9149" x2="17723" y2="9149"/>
                        <a14:backgroundMark x1="53890" y1="8298" x2="53890" y2="8298"/>
                        <a14:backgroundMark x1="41787" y1="8298" x2="41787" y2="8298"/>
                        <a14:backgroundMark x1="35974" y1="7391" x2="52017" y2="6383"/>
                        <a14:backgroundMark x1="82612" y1="9177" x2="86311" y2="10426"/>
                        <a14:backgroundMark x1="76225" y1="7021" x2="81193" y2="8698"/>
                        <a14:backgroundMark x1="86311" y1="10426" x2="88329" y2="12340"/>
                        <a14:backgroundMark x1="15562" y1="10213" x2="15562" y2="10213"/>
                        <a14:backgroundMark x1="14697" y1="9362" x2="6628" y2="16170"/>
                        <a14:backgroundMark x1="89769" y1="15957" x2="89769" y2="15957"/>
                        <a14:backgroundMark x1="12968" y1="12340" x2="12968" y2="12340"/>
                        <a14:backgroundMark x1="12104" y1="13404" x2="12104" y2="13404"/>
                        <a14:backgroundMark x1="16571" y1="9574" x2="16571" y2="9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579" y="3749183"/>
            <a:ext cx="749452" cy="50755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9C1D877-A6A6-C4BC-3BDB-11586E86046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93"/>
          <a:stretch/>
        </p:blipFill>
        <p:spPr>
          <a:xfrm>
            <a:off x="955683" y="4536512"/>
            <a:ext cx="548613" cy="6845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1C6D2C1-3A0C-0642-D6FE-D2379AF5A9B5}"/>
              </a:ext>
            </a:extLst>
          </p:cNvPr>
          <p:cNvSpPr txBox="1"/>
          <p:nvPr/>
        </p:nvSpPr>
        <p:spPr>
          <a:xfrm>
            <a:off x="6526694" y="1152126"/>
            <a:ext cx="5321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가장 많이 판매되는 주력상품에 대한 시계열 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결과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추후 꾸준히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3000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만원 이상의 </a:t>
            </a:r>
            <a:endParaRPr lang="en-US" altLang="ko-KR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판매금액 예측 </a:t>
            </a: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0C66722A-EAA8-3BA9-4CD2-6C7FDC6EDE9D}"/>
              </a:ext>
            </a:extLst>
          </p:cNvPr>
          <p:cNvSpPr/>
          <p:nvPr/>
        </p:nvSpPr>
        <p:spPr>
          <a:xfrm>
            <a:off x="8273595" y="3322902"/>
            <a:ext cx="324000" cy="32400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B25CACD-7A26-8C82-CAEE-B16ECBD8FA64}"/>
              </a:ext>
            </a:extLst>
          </p:cNvPr>
          <p:cNvCxnSpPr>
            <a:cxnSpLocks/>
          </p:cNvCxnSpPr>
          <p:nvPr/>
        </p:nvCxnSpPr>
        <p:spPr>
          <a:xfrm flipH="1">
            <a:off x="8002318" y="3697336"/>
            <a:ext cx="410162" cy="559272"/>
          </a:xfrm>
          <a:prstGeom prst="straightConnector1">
            <a:avLst/>
          </a:prstGeom>
          <a:ln w="28575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AAD1C97-39C3-D503-D61E-5F009A848E87}"/>
              </a:ext>
            </a:extLst>
          </p:cNvPr>
          <p:cNvSpPr txBox="1"/>
          <p:nvPr/>
        </p:nvSpPr>
        <p:spPr>
          <a:xfrm>
            <a:off x="8102308" y="3830070"/>
            <a:ext cx="13313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800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만원 </a:t>
            </a:r>
            <a:endParaRPr lang="en-US" altLang="ko-KR" sz="16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ctr"/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매출액 차이</a:t>
            </a:r>
          </a:p>
        </p:txBody>
      </p:sp>
      <p:graphicFrame>
        <p:nvGraphicFramePr>
          <p:cNvPr id="37" name="표 37">
            <a:extLst>
              <a:ext uri="{FF2B5EF4-FFF2-40B4-BE49-F238E27FC236}">
                <a16:creationId xmlns:a16="http://schemas.microsoft.com/office/drawing/2014/main" id="{03A977F3-4C28-5D31-B4A5-7F3B36877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591247"/>
              </p:ext>
            </p:extLst>
          </p:nvPr>
        </p:nvGraphicFramePr>
        <p:xfrm>
          <a:off x="6530340" y="5055625"/>
          <a:ext cx="4795434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124">
                  <a:extLst>
                    <a:ext uri="{9D8B030D-6E8A-4147-A177-3AD203B41FA5}">
                      <a16:colId xmlns:a16="http://schemas.microsoft.com/office/drawing/2014/main" val="252550454"/>
                    </a:ext>
                  </a:extLst>
                </a:gridCol>
                <a:gridCol w="1199770">
                  <a:extLst>
                    <a:ext uri="{9D8B030D-6E8A-4147-A177-3AD203B41FA5}">
                      <a16:colId xmlns:a16="http://schemas.microsoft.com/office/drawing/2014/main" val="2647126164"/>
                    </a:ext>
                  </a:extLst>
                </a:gridCol>
                <a:gridCol w="1199770">
                  <a:extLst>
                    <a:ext uri="{9D8B030D-6E8A-4147-A177-3AD203B41FA5}">
                      <a16:colId xmlns:a16="http://schemas.microsoft.com/office/drawing/2014/main" val="308889063"/>
                    </a:ext>
                  </a:extLst>
                </a:gridCol>
                <a:gridCol w="1199770">
                  <a:extLst>
                    <a:ext uri="{9D8B030D-6E8A-4147-A177-3AD203B41FA5}">
                      <a16:colId xmlns:a16="http://schemas.microsoft.com/office/drawing/2014/main" val="41839686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ysClr val="windowText" lastClr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Parameter</a:t>
                      </a:r>
                      <a:endParaRPr lang="ko-KR" altLang="en-US" sz="1200" dirty="0">
                        <a:solidFill>
                          <a:sysClr val="windowText" lastClr="000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AIC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BIC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ysClr val="windowText" lastClr="000000"/>
                          </a:solidFill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RMSE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2966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P=1 | d=0 | q=1</a:t>
                      </a:r>
                      <a:endParaRPr lang="ko-KR" altLang="en-US" sz="105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17556</a:t>
                      </a:r>
                      <a:endParaRPr lang="ko-KR" altLang="en-US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17583</a:t>
                      </a:r>
                      <a:endParaRPr lang="ko-KR" altLang="en-US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1502580</a:t>
                      </a:r>
                      <a:endParaRPr lang="ko-KR" altLang="en-US" sz="1200" b="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608423"/>
                  </a:ext>
                </a:extLst>
              </a:tr>
            </a:tbl>
          </a:graphicData>
        </a:graphic>
      </p:graphicFrame>
      <p:sp>
        <p:nvSpPr>
          <p:cNvPr id="38" name="타원 37">
            <a:extLst>
              <a:ext uri="{FF2B5EF4-FFF2-40B4-BE49-F238E27FC236}">
                <a16:creationId xmlns:a16="http://schemas.microsoft.com/office/drawing/2014/main" id="{560E2222-850B-F4DF-70F6-F7C3DAD6EA62}"/>
              </a:ext>
            </a:extLst>
          </p:cNvPr>
          <p:cNvSpPr/>
          <p:nvPr/>
        </p:nvSpPr>
        <p:spPr>
          <a:xfrm>
            <a:off x="7650378" y="4176802"/>
            <a:ext cx="324000" cy="324000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069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D0F31C4-7FDA-A26A-7C45-8D1943AD372F}"/>
              </a:ext>
            </a:extLst>
          </p:cNvPr>
          <p:cNvSpPr/>
          <p:nvPr/>
        </p:nvSpPr>
        <p:spPr>
          <a:xfrm>
            <a:off x="815801" y="2741574"/>
            <a:ext cx="797060" cy="75315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48C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5B8C611-CD98-E04E-D179-AB4D568056B4}"/>
              </a:ext>
            </a:extLst>
          </p:cNvPr>
          <p:cNvSpPr/>
          <p:nvPr/>
        </p:nvSpPr>
        <p:spPr>
          <a:xfrm>
            <a:off x="818564" y="3617567"/>
            <a:ext cx="797060" cy="75315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48C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2DC3107-D105-968A-3E67-F0017AF050BF}"/>
              </a:ext>
            </a:extLst>
          </p:cNvPr>
          <p:cNvSpPr/>
          <p:nvPr/>
        </p:nvSpPr>
        <p:spPr>
          <a:xfrm>
            <a:off x="818564" y="4493560"/>
            <a:ext cx="797060" cy="75315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48C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421BE16-9C44-B793-0D02-E700CF9F2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62" b="91277" l="9654" r="89914">
                        <a14:foregroundMark x1="12680" y1="15957" x2="45821" y2="13830"/>
                        <a14:foregroundMark x1="45821" y1="13830" x2="65562" y2="19362"/>
                        <a14:foregroundMark x1="65562" y1="19362" x2="75360" y2="29787"/>
                        <a14:foregroundMark x1="75360" y1="29787" x2="82277" y2="57660"/>
                        <a14:foregroundMark x1="82277" y1="57660" x2="79395" y2="74043"/>
                        <a14:foregroundMark x1="79395" y1="74043" x2="65850" y2="83191"/>
                        <a14:foregroundMark x1="65850" y1="83191" x2="55187" y2="83404"/>
                        <a14:foregroundMark x1="15418" y1="16596" x2="15850" y2="78085"/>
                        <a14:foregroundMark x1="15850" y1="78085" x2="17435" y2="84255"/>
                        <a14:foregroundMark x1="21326" y1="47021" x2="74207" y2="55106"/>
                        <a14:foregroundMark x1="29539" y1="63404" x2="68732" y2="62553"/>
                        <a14:foregroundMark x1="14121" y1="88936" x2="48847" y2="91489"/>
                        <a14:foregroundMark x1="48847" y1="91489" x2="72046" y2="88723"/>
                        <a14:foregroundMark x1="11239" y1="87447" x2="13833" y2="17872"/>
                        <a14:foregroundMark x1="30504" y1="10729" x2="43372" y2="10851"/>
                        <a14:foregroundMark x1="20893" y1="10638" x2="30412" y2="10728"/>
                        <a14:foregroundMark x1="43372" y1="10851" x2="57205" y2="10851"/>
                        <a14:foregroundMark x1="57205" y1="10851" x2="68444" y2="11489"/>
                        <a14:foregroundMark x1="68444" y1="11489" x2="80548" y2="18298"/>
                        <a14:foregroundMark x1="80548" y1="18298" x2="86888" y2="41064"/>
                        <a14:foregroundMark x1="77378" y1="11064" x2="70893" y2="9787"/>
                        <a14:foregroundMark x1="63112" y1="25957" x2="42363" y2="45319"/>
                        <a14:foregroundMark x1="24640" y1="71489" x2="62248" y2="83191"/>
                        <a14:foregroundMark x1="62248" y1="83191" x2="62248" y2="83191"/>
                        <a14:foregroundMark x1="21470" y1="61915" x2="64265" y2="72979"/>
                        <a14:foregroundMark x1="24640" y1="82128" x2="48127" y2="84681"/>
                        <a14:foregroundMark x1="23343" y1="28936" x2="72190" y2="28511"/>
                        <a14:foregroundMark x1="72190" y1="28511" x2="73775" y2="28936"/>
                        <a14:foregroundMark x1="57493" y1="40426" x2="78242" y2="37021"/>
                        <a14:foregroundMark x1="20893" y1="53404" x2="37896" y2="54255"/>
                        <a14:foregroundMark x1="19885" y1="23617" x2="47695" y2="22766"/>
                        <a14:foregroundMark x1="47695" y1="22766" x2="48703" y2="22766"/>
                        <a14:foregroundMark x1="17435" y1="41064" x2="42219" y2="42979"/>
                        <a14:foregroundMark x1="11527" y1="20213" x2="10231" y2="68298"/>
                        <a14:foregroundMark x1="82421" y1="15532" x2="86599" y2="32979"/>
                        <a14:foregroundMark x1="86599" y1="32979" x2="86599" y2="33191"/>
                        <a14:foregroundMark x1="39337" y1="49149" x2="44669" y2="56170"/>
                        <a14:foregroundMark x1="30259" y1="9362" x2="35014" y2="9574"/>
                        <a14:foregroundMark x1="79827" y1="10638" x2="87896" y2="18936"/>
                        <a14:foregroundMark x1="87896" y1="18936" x2="88184" y2="19787"/>
                        <a14:foregroundMark x1="17867" y1="52340" x2="18876" y2="56170"/>
                        <a14:foregroundMark x1="46110" y1="13404" x2="62824" y2="15319"/>
                        <a14:backgroundMark x1="8357" y1="13830" x2="8357" y2="13830"/>
                        <a14:backgroundMark x1="8213" y1="16383" x2="8213" y2="16383"/>
                        <a14:backgroundMark x1="14553" y1="11277" x2="14553" y2="11277"/>
                        <a14:backgroundMark x1="16138" y1="10213" x2="16138" y2="10213"/>
                        <a14:backgroundMark x1="17723" y1="9149" x2="17723" y2="9149"/>
                        <a14:backgroundMark x1="53890" y1="8298" x2="53890" y2="8298"/>
                        <a14:backgroundMark x1="41787" y1="8298" x2="41787" y2="8298"/>
                        <a14:backgroundMark x1="35974" y1="7391" x2="52017" y2="6383"/>
                        <a14:backgroundMark x1="82612" y1="9177" x2="86311" y2="10426"/>
                        <a14:backgroundMark x1="76225" y1="7021" x2="81193" y2="8698"/>
                        <a14:backgroundMark x1="86311" y1="10426" x2="88329" y2="12340"/>
                        <a14:backgroundMark x1="15562" y1="10213" x2="15562" y2="10213"/>
                        <a14:backgroundMark x1="14697" y1="9362" x2="6628" y2="16170"/>
                        <a14:backgroundMark x1="89769" y1="15957" x2="89769" y2="15957"/>
                        <a14:backgroundMark x1="12968" y1="12340" x2="12968" y2="12340"/>
                        <a14:backgroundMark x1="12104" y1="13404" x2="12104" y2="13404"/>
                        <a14:backgroundMark x1="16571" y1="9574" x2="16571" y2="95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3576" y="3738670"/>
            <a:ext cx="749452" cy="50755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0084F11-D11A-1DEC-ECA6-56208A9E49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800" r="98400">
                        <a14:foregroundMark x1="6800" y1="20400" x2="7600" y2="42600"/>
                        <a14:foregroundMark x1="66200" y1="36600" x2="75400" y2="44200"/>
                        <a14:foregroundMark x1="75400" y1="44200" x2="77000" y2="44000"/>
                        <a14:foregroundMark x1="85800" y1="31400" x2="65400" y2="62200"/>
                        <a14:foregroundMark x1="65400" y1="62200" x2="65400" y2="62800"/>
                        <a14:foregroundMark x1="89000" y1="34600" x2="81600" y2="59600"/>
                        <a14:foregroundMark x1="95000" y1="61000" x2="85800" y2="63800"/>
                        <a14:foregroundMark x1="98400" y1="60200" x2="98400" y2="60200"/>
                        <a14:foregroundMark x1="79600" y1="26600" x2="83212" y2="27780"/>
                        <a14:foregroundMark x1="91400" y1="32000" x2="91000" y2="37000"/>
                        <a14:foregroundMark x1="89400" y1="45000" x2="88000" y2="49000"/>
                        <a14:foregroundMark x1="71400" y1="23800" x2="72600" y2="23800"/>
                        <a14:foregroundMark x1="73200" y1="24000" x2="74200" y2="24000"/>
                        <a14:foregroundMark x1="82600" y1="26600" x2="83877" y2="26983"/>
                        <a14:foregroundMark x1="82400" y1="25200" x2="84929" y2="25725"/>
                        <a14:foregroundMark x1="88200" y1="28800" x2="88200" y2="28800"/>
                        <a14:foregroundMark x1="89000" y1="27400" x2="89000" y2="27400"/>
                        <a14:foregroundMark x1="89600" y1="27400" x2="77000" y2="27400"/>
                        <a14:foregroundMark x1="92000" y1="30400" x2="92400" y2="34200"/>
                        <a14:foregroundMark x1="94200" y1="31400" x2="93000" y2="33600"/>
                        <a14:foregroundMark x1="92200" y1="40800" x2="90200" y2="45200"/>
                        <a14:backgroundMark x1="90300" y1="27400" x2="95400" y2="29400"/>
                        <a14:backgroundMark x1="89367" y1="27034" x2="90300" y2="27400"/>
                        <a14:backgroundMark x1="94292" y1="44416" x2="93600" y2="53800"/>
                        <a14:backgroundMark x1="95016" y1="34607" x2="94487" y2="41776"/>
                        <a14:backgroundMark x1="95400" y1="29400" x2="95215" y2="31907"/>
                        <a14:backgroundMark x1="93600" y1="53800" x2="98200" y2="5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686" y="2778829"/>
            <a:ext cx="739289" cy="7392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8D0D5B5-F904-BAEE-2A89-3F14C85EB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036" b="92857" l="9738" r="89888">
                        <a14:foregroundMark x1="34831" y1="8036" x2="34831" y2="8036"/>
                        <a14:foregroundMark x1="39326" y1="73393" x2="84831" y2="85000"/>
                        <a14:foregroundMark x1="45880" y1="92857" x2="45880" y2="92857"/>
                        <a14:foregroundMark x1="77715" y1="58750" x2="77715" y2="58750"/>
                        <a14:foregroundMark x1="74906" y1="57500" x2="74906" y2="57500"/>
                        <a14:foregroundMark x1="70599" y1="61071" x2="70599" y2="61071"/>
                        <a14:foregroundMark x1="71723" y1="58036" x2="71723" y2="58036"/>
                        <a14:foregroundMark x1="31461" y1="55357" x2="31835" y2="58393"/>
                        <a14:foregroundMark x1="34644" y1="55714" x2="36517" y2="583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985" y="4511477"/>
            <a:ext cx="623413" cy="6537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69EAE5-BE03-6A7D-EAC9-96C0B4BBD1A6}"/>
              </a:ext>
            </a:extLst>
          </p:cNvPr>
          <p:cNvSpPr txBox="1"/>
          <p:nvPr/>
        </p:nvSpPr>
        <p:spPr>
          <a:xfrm>
            <a:off x="443061" y="464349"/>
            <a:ext cx="36852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분석 결과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B6F0F720-53D8-F6B0-DDBB-FD1FE9DC408B}"/>
              </a:ext>
            </a:extLst>
          </p:cNvPr>
          <p:cNvCxnSpPr>
            <a:cxnSpLocks/>
          </p:cNvCxnSpPr>
          <p:nvPr/>
        </p:nvCxnSpPr>
        <p:spPr>
          <a:xfrm>
            <a:off x="581618" y="986584"/>
            <a:ext cx="1586547" cy="0"/>
          </a:xfrm>
          <a:prstGeom prst="line">
            <a:avLst/>
          </a:prstGeom>
          <a:ln w="50800">
            <a:solidFill>
              <a:srgbClr val="F6D2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3ECF67-9468-86CF-4927-50EEBFED5024}"/>
              </a:ext>
            </a:extLst>
          </p:cNvPr>
          <p:cNvSpPr txBox="1"/>
          <p:nvPr/>
        </p:nvSpPr>
        <p:spPr>
          <a:xfrm>
            <a:off x="679899" y="1180691"/>
            <a:ext cx="57995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월령별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인기상품에 대한 분석 결과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</a:p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출산 초기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(0~3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개월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맘큐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허그박스가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76%, </a:t>
            </a:r>
          </a:p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출산 후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(4~6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개월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더블하트 </a:t>
            </a:r>
            <a:r>
              <a:rPr lang="en-US" altLang="ko-KR" sz="20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SoftTouch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30% </a:t>
            </a:r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ko-KR" altLang="en-US" sz="20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C251FC2-4078-247E-AB0E-E878867062FC}"/>
              </a:ext>
            </a:extLst>
          </p:cNvPr>
          <p:cNvSpPr/>
          <p:nvPr/>
        </p:nvSpPr>
        <p:spPr>
          <a:xfrm>
            <a:off x="679899" y="5727224"/>
            <a:ext cx="10832201" cy="730491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7A8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이에 </a:t>
            </a:r>
            <a:r>
              <a:rPr lang="ko-KR" altLang="en-US" sz="2000" dirty="0">
                <a:solidFill>
                  <a:srgbClr val="5649B7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미혼고객의 구매율을 높일</a:t>
            </a:r>
            <a:r>
              <a:rPr lang="ko-KR" altLang="en-US" sz="2000" dirty="0">
                <a:solidFill>
                  <a:schemeClr val="tx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방안 필요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6B4B3-63FB-13A4-E7F6-93D600763918}"/>
              </a:ext>
            </a:extLst>
          </p:cNvPr>
          <p:cNvSpPr txBox="1"/>
          <p:nvPr/>
        </p:nvSpPr>
        <p:spPr>
          <a:xfrm>
            <a:off x="2346671" y="711910"/>
            <a:ext cx="6174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2. </a:t>
            </a:r>
            <a:r>
              <a:rPr lang="ko-KR" altLang="en-US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기존 고객 이탈 방지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F60F5-183F-9286-7FB7-4FCD52D59080}"/>
              </a:ext>
            </a:extLst>
          </p:cNvPr>
          <p:cNvSpPr txBox="1"/>
          <p:nvPr/>
        </p:nvSpPr>
        <p:spPr>
          <a:xfrm>
            <a:off x="976700" y="2317436"/>
            <a:ext cx="44023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월령별</a:t>
            </a:r>
            <a:r>
              <a:rPr lang="ko-KR" altLang="en-US" sz="16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인기 상품 판매량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3EBD6E-8D46-732F-D6AB-280152ADD8F7}"/>
              </a:ext>
            </a:extLst>
          </p:cNvPr>
          <p:cNvSpPr txBox="1"/>
          <p:nvPr/>
        </p:nvSpPr>
        <p:spPr>
          <a:xfrm>
            <a:off x="1637136" y="2856532"/>
            <a:ext cx="32226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0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개월   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10,516</a:t>
            </a:r>
          </a:p>
          <a:p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맘큐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허그박스</a:t>
            </a:r>
            <a:endParaRPr lang="en-US" altLang="ko-KR" sz="1400" dirty="0"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377481-51A8-926B-6A90-3D3D4664C127}"/>
              </a:ext>
            </a:extLst>
          </p:cNvPr>
          <p:cNvSpPr txBox="1"/>
          <p:nvPr/>
        </p:nvSpPr>
        <p:spPr>
          <a:xfrm>
            <a:off x="1631581" y="4605256"/>
            <a:ext cx="37474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개월    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1,060</a:t>
            </a:r>
          </a:p>
          <a:p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더블하트 </a:t>
            </a:r>
            <a:r>
              <a:rPr lang="en-US" altLang="ko-KR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SoftTouch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모유실감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젖꼭지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(2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입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D15071-EA10-34CF-123E-EA032190E29E}"/>
              </a:ext>
            </a:extLst>
          </p:cNvPr>
          <p:cNvSpPr txBox="1"/>
          <p:nvPr/>
        </p:nvSpPr>
        <p:spPr>
          <a:xfrm>
            <a:off x="1631581" y="3732359"/>
            <a:ext cx="4224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개월    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1,426</a:t>
            </a:r>
          </a:p>
          <a:p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하기스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1400" dirty="0" err="1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네이처메이드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2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단계 여아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156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매 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밴드형</a:t>
            </a:r>
            <a:r>
              <a:rPr lang="en-US" altLang="ko-KR" sz="14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56D131-80D7-176B-EED8-2B7DE316E266}"/>
              </a:ext>
            </a:extLst>
          </p:cNvPr>
          <p:cNvSpPr txBox="1"/>
          <p:nvPr/>
        </p:nvSpPr>
        <p:spPr>
          <a:xfrm>
            <a:off x="6186557" y="1164227"/>
            <a:ext cx="5592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결혼 유무에 따라 구매횟수 평균의 차이 존재하나</a:t>
            </a:r>
            <a:r>
              <a:rPr lang="en-US" altLang="ko-KR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2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구매금액 평균의 차이는 존재하지 않음을 확인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476F6B-D626-BFB4-EB1C-55E845FA5DDF}"/>
              </a:ext>
            </a:extLst>
          </p:cNvPr>
          <p:cNvCxnSpPr>
            <a:cxnSpLocks/>
          </p:cNvCxnSpPr>
          <p:nvPr/>
        </p:nvCxnSpPr>
        <p:spPr>
          <a:xfrm>
            <a:off x="6096000" y="1177161"/>
            <a:ext cx="0" cy="4100676"/>
          </a:xfrm>
          <a:prstGeom prst="line">
            <a:avLst/>
          </a:prstGeom>
          <a:ln w="15875">
            <a:solidFill>
              <a:srgbClr val="F48C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표 47">
            <a:extLst>
              <a:ext uri="{FF2B5EF4-FFF2-40B4-BE49-F238E27FC236}">
                <a16:creationId xmlns:a16="http://schemas.microsoft.com/office/drawing/2014/main" id="{7DD444B5-0F56-3AF7-E6EB-3C41C25835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417572"/>
              </p:ext>
            </p:extLst>
          </p:nvPr>
        </p:nvGraphicFramePr>
        <p:xfrm>
          <a:off x="6303370" y="2047043"/>
          <a:ext cx="5376435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866">
                  <a:extLst>
                    <a:ext uri="{9D8B030D-6E8A-4147-A177-3AD203B41FA5}">
                      <a16:colId xmlns:a16="http://schemas.microsoft.com/office/drawing/2014/main" val="3418100082"/>
                    </a:ext>
                  </a:extLst>
                </a:gridCol>
                <a:gridCol w="3800569">
                  <a:extLst>
                    <a:ext uri="{9D8B030D-6E8A-4147-A177-3AD203B41FA5}">
                      <a16:colId xmlns:a16="http://schemas.microsoft.com/office/drawing/2014/main" val="392265917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결혼유무에 따른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구매횟수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평균 검정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(Wilcoxon-Test)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2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0850"/>
                  </a:ext>
                </a:extLst>
              </a:tr>
              <a:tr h="13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귀무가설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결혼 유무에 따른 구매횟수의 평균의 차이가 없다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363438"/>
                  </a:ext>
                </a:extLst>
              </a:tr>
              <a:tr h="13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대립가설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결혼 유무에 따른 구매횟수의 평균의 차이가 있다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398209"/>
                  </a:ext>
                </a:extLst>
              </a:tr>
              <a:tr h="136805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</a:t>
                      </a:r>
                      <a:r>
                        <a:rPr lang="en-US" altLang="ko-KR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P.Value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&lt; 0.05    |   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결혼유무에 따라</a:t>
                      </a:r>
                      <a:r>
                        <a:rPr kumimoji="0" lang="en-US" altLang="ko-KR" sz="1200" i="0" u="none" strike="noStrike" cap="none" normalizeH="0" baseline="0" dirty="0">
                          <a:ln>
                            <a:noFill/>
                          </a:ln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kumimoji="0" lang="ko-KR" altLang="en-US" sz="1200" i="0" u="none" strike="noStrike" cap="none" normalizeH="0" baseline="0" dirty="0">
                          <a:ln>
                            <a:noFill/>
                          </a:ln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구매횟수 평균의 차이가 있다</a:t>
                      </a:r>
                      <a:endParaRPr kumimoji="0" lang="ko-KR" altLang="ko-KR" sz="1200" i="0" u="none" strike="noStrike" cap="none" normalizeH="0" baseline="0" dirty="0">
                        <a:ln>
                          <a:noFill/>
                        </a:ln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606678"/>
                  </a:ext>
                </a:extLst>
              </a:tr>
            </a:tbl>
          </a:graphicData>
        </a:graphic>
      </p:graphicFrame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1361C2F5-AA33-3E28-AE16-015B77B56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81453"/>
              </p:ext>
            </p:extLst>
          </p:nvPr>
        </p:nvGraphicFramePr>
        <p:xfrm>
          <a:off x="6292064" y="3835857"/>
          <a:ext cx="5376429" cy="131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5864">
                  <a:extLst>
                    <a:ext uri="{9D8B030D-6E8A-4147-A177-3AD203B41FA5}">
                      <a16:colId xmlns:a16="http://schemas.microsoft.com/office/drawing/2014/main" val="3418100082"/>
                    </a:ext>
                  </a:extLst>
                </a:gridCol>
                <a:gridCol w="3800565">
                  <a:extLst>
                    <a:ext uri="{9D8B030D-6E8A-4147-A177-3AD203B41FA5}">
                      <a16:colId xmlns:a16="http://schemas.microsoft.com/office/drawing/2014/main" val="392265917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결혼유무에 따른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구매금액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의 평균 검정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(Wilcoxon-Test)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D2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700850"/>
                  </a:ext>
                </a:extLst>
              </a:tr>
              <a:tr h="13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귀무가설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결혼 유무에 따른 구매금액의 평균의 차이가 없다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363438"/>
                  </a:ext>
                </a:extLst>
              </a:tr>
              <a:tr h="1368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대립가설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결혼 유무에 따른 구매금액의 평균의 차이가 있다</a:t>
                      </a:r>
                      <a:r>
                        <a:rPr lang="en-US" altLang="ko-KR" sz="1100" dirty="0">
                          <a:latin typeface="에스코어 드림 4 Regular" panose="020B0503030302020204" pitchFamily="34" charset="-127"/>
                          <a:ea typeface="에스코어 드림 4 Regular" panose="020B0503030302020204" pitchFamily="34" charset="-127"/>
                        </a:rPr>
                        <a:t>. </a:t>
                      </a:r>
                      <a:endParaRPr lang="ko-KR" altLang="en-US" sz="1100" dirty="0">
                        <a:latin typeface="에스코어 드림 4 Regular" panose="020B0503030302020204" pitchFamily="34" charset="-127"/>
                        <a:ea typeface="에스코어 드림 4 Regular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6398209"/>
                  </a:ext>
                </a:extLst>
              </a:tr>
              <a:tr h="136805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     </a:t>
                      </a:r>
                      <a:r>
                        <a:rPr lang="en-US" altLang="ko-KR" sz="1200" dirty="0" err="1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P.Value</a:t>
                      </a:r>
                      <a:r>
                        <a:rPr lang="en-US" altLang="ko-KR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&gt; 0.05    |    </a:t>
                      </a:r>
                      <a:r>
                        <a:rPr lang="ko-KR" altLang="en-US" sz="1200" dirty="0"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결혼유무에 따라</a:t>
                      </a:r>
                      <a:r>
                        <a:rPr kumimoji="0" lang="en-US" altLang="ko-KR" sz="1200" i="0" u="none" strike="noStrike" cap="none" normalizeH="0" baseline="0" dirty="0">
                          <a:ln>
                            <a:noFill/>
                          </a:ln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 </a:t>
                      </a:r>
                      <a:r>
                        <a:rPr kumimoji="0" lang="ko-KR" altLang="en-US" sz="1200" i="0" u="none" strike="noStrike" cap="none" normalizeH="0" baseline="0" dirty="0">
                          <a:ln>
                            <a:noFill/>
                          </a:ln>
                          <a:effectLst/>
                          <a:latin typeface="에스코어 드림 5 Medium" panose="020B0503030302020204" pitchFamily="34" charset="-127"/>
                          <a:ea typeface="에스코어 드림 5 Medium" panose="020B0503030302020204" pitchFamily="34" charset="-127"/>
                        </a:rPr>
                        <a:t>구매금액 평균의 차이가 없다</a:t>
                      </a:r>
                      <a:endParaRPr kumimoji="0" lang="ko-KR" altLang="ko-KR" sz="1200" i="0" u="none" strike="noStrike" cap="none" normalizeH="0" baseline="0" dirty="0">
                        <a:ln>
                          <a:noFill/>
                        </a:ln>
                        <a:effectLst/>
                        <a:latin typeface="에스코어 드림 5 Medium" panose="020B0503030302020204" pitchFamily="34" charset="-127"/>
                        <a:ea typeface="에스코어 드림 5 Medium" panose="020B0503030302020204" pitchFamily="34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60667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647D06-4542-0579-B6CA-80B62D895579}"/>
              </a:ext>
            </a:extLst>
          </p:cNvPr>
          <p:cNvSpPr txBox="1"/>
          <p:nvPr/>
        </p:nvSpPr>
        <p:spPr>
          <a:xfrm>
            <a:off x="6195344" y="3362295"/>
            <a:ext cx="559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구매횟수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기혼 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&gt;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F003A-1319-C344-D13B-4712339F313D}"/>
              </a:ext>
            </a:extLst>
          </p:cNvPr>
          <p:cNvSpPr txBox="1"/>
          <p:nvPr/>
        </p:nvSpPr>
        <p:spPr>
          <a:xfrm>
            <a:off x="6186557" y="5163977"/>
            <a:ext cx="5592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구매금액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기혼  </a:t>
            </a:r>
            <a:r>
              <a:rPr lang="en-US" altLang="ko-KR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=  </a:t>
            </a:r>
            <a:r>
              <a:rPr lang="ko-KR" altLang="en-US" sz="16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미혼</a:t>
            </a:r>
          </a:p>
        </p:txBody>
      </p:sp>
    </p:spTree>
    <p:extLst>
      <p:ext uri="{BB962C8B-B14F-4D97-AF65-F5344CB8AC3E}">
        <p14:creationId xmlns:p14="http://schemas.microsoft.com/office/powerpoint/2010/main" val="2024450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6641</TotalTime>
  <Words>904</Words>
  <Application>Microsoft Office PowerPoint</Application>
  <PresentationFormat>와이드스크린</PresentationFormat>
  <Paragraphs>223</Paragraphs>
  <Slides>12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에스코어 드림 4 Regular</vt:lpstr>
      <vt:lpstr>에스코어 드림 6 Bold</vt:lpstr>
      <vt:lpstr>Arial</vt:lpstr>
      <vt:lpstr>에스코어 드림 5 Medium</vt:lpstr>
      <vt:lpstr>맑은 고딕</vt:lpstr>
      <vt:lpstr>ONE 모바일고딕 Title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고객 특성 파악 및 최적화된 공급 전략 수립  및 마케팅 방안 제시</dc:title>
  <dc:creator>김소현</dc:creator>
  <cp:lastModifiedBy>김소현</cp:lastModifiedBy>
  <cp:revision>64</cp:revision>
  <dcterms:created xsi:type="dcterms:W3CDTF">2023-01-12T05:47:50Z</dcterms:created>
  <dcterms:modified xsi:type="dcterms:W3CDTF">2023-01-23T06:45:57Z</dcterms:modified>
</cp:coreProperties>
</file>